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9" r:id="rId2"/>
    <p:sldId id="266" r:id="rId3"/>
    <p:sldId id="260" r:id="rId4"/>
    <p:sldId id="258" r:id="rId5"/>
    <p:sldId id="257" r:id="rId6"/>
    <p:sldId id="267" r:id="rId7"/>
    <p:sldId id="259" r:id="rId8"/>
    <p:sldId id="261" r:id="rId9"/>
    <p:sldId id="262" r:id="rId10"/>
    <p:sldId id="263" r:id="rId11"/>
    <p:sldId id="264" r:id="rId12"/>
    <p:sldId id="268" r:id="rId13"/>
    <p:sldId id="256" r:id="rId14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7A0E0-ABAC-40C5-9135-7F7D4FAFFDBE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4F94-1E51-4680-ACB7-B8E09799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0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9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8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4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9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EBE47-8E5C-4214-BB68-CF67E2A23FA2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6CAC-F174-450B-9BDF-998A4C30D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3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mk-MK" sz="6600" b="1" dirty="0" smtClean="0">
                <a:solidFill>
                  <a:srgbClr val="00B050"/>
                </a:solidFill>
              </a:rPr>
              <a:t>П Р О М О Ц И Ј А </a:t>
            </a:r>
            <a:endParaRPr lang="mk-MK" sz="66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70763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01608" cy="4896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mk-MK" dirty="0"/>
              <a:t>„Јан Гел продолжува да не запрепастува со сознанијата за тоа што навистина влијае врз животот во градовите. Тој  има глобални сознанија засновани на неговата работа во Европа. Австралија и Америка, со </a:t>
            </a:r>
            <a:r>
              <a:rPr lang="mk-MK" dirty="0" smtClean="0"/>
              <a:t>споредбе</a:t>
            </a:r>
            <a:r>
              <a:rPr lang="en-US" dirty="0" smtClean="0"/>
              <a:t>-</a:t>
            </a:r>
            <a:r>
              <a:rPr lang="mk-MK" dirty="0" smtClean="0"/>
              <a:t>ни </a:t>
            </a:r>
            <a:r>
              <a:rPr lang="mk-MK" dirty="0"/>
              <a:t>податоци за начинот на кој пешаците ги користат јавните простори. Вчудовидувачко е колку брзо тој им помогнал на некои градови, претворајќи ги улиците претходно загушени со сообраќај во рај за пешаците</a:t>
            </a:r>
            <a:r>
              <a:rPr lang="mk-MK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mk-MK" dirty="0"/>
          </a:p>
          <a:p>
            <a:pPr marL="0" indent="0">
              <a:buNone/>
            </a:pPr>
            <a:r>
              <a:rPr lang="mk-MK" dirty="0">
                <a:solidFill>
                  <a:srgbClr val="FF0000"/>
                </a:solidFill>
                <a:latin typeface="StobiSansCnIt Light" panose="02000506030000090004" pitchFamily="50" charset="0"/>
              </a:rPr>
              <a:t>Питер Нојман, Професор за Одржливост на Универзитетот Кртин - Австралија, </a:t>
            </a:r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и </a:t>
            </a:r>
            <a:r>
              <a:rPr lang="mk-MK" dirty="0">
                <a:solidFill>
                  <a:srgbClr val="FF0000"/>
                </a:solidFill>
                <a:latin typeface="StobiSansCnIt Light" panose="02000506030000090004" pitchFamily="50" charset="0"/>
              </a:rPr>
              <a:t>коавтор на книгата Флексибилни Градови (Исланд Прес)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64219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k-MK" sz="2600" dirty="0" smtClean="0"/>
              <a:t>Превод и адаптација:</a:t>
            </a:r>
            <a:r>
              <a:rPr lang="en-US" sz="2600" dirty="0" smtClean="0"/>
              <a:t> </a:t>
            </a:r>
            <a:endParaRPr lang="mk-MK" sz="2600" dirty="0" smtClean="0"/>
          </a:p>
          <a:p>
            <a:pPr algn="ctr"/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Даница Павловска, диа</a:t>
            </a:r>
            <a:r>
              <a:rPr lang="en-US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 </a:t>
            </a:r>
            <a:endParaRPr lang="mk-MK" dirty="0" smtClean="0">
              <a:solidFill>
                <a:srgbClr val="FF0000"/>
              </a:solidFill>
              <a:latin typeface="StobiSansCnIt Light" panose="02000506030000090004" pitchFamily="50" charset="0"/>
            </a:endParaRPr>
          </a:p>
          <a:p>
            <a:pPr marL="0" indent="0" algn="ctr">
              <a:buNone/>
            </a:pPr>
            <a:r>
              <a:rPr lang="mk-MK" sz="2600" dirty="0" smtClean="0"/>
              <a:t>Професионално читање</a:t>
            </a:r>
          </a:p>
          <a:p>
            <a:pPr algn="ctr"/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Проф</a:t>
            </a:r>
            <a:r>
              <a:rPr lang="en-US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.</a:t>
            </a:r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 д-р Дивна Пенчиќ, </a:t>
            </a:r>
            <a:r>
              <a:rPr lang="mk-MK" dirty="0">
                <a:solidFill>
                  <a:srgbClr val="FF0000"/>
                </a:solidFill>
                <a:latin typeface="StobiSansCnIt Light" panose="02000506030000090004" pitchFamily="50" charset="0"/>
              </a:rPr>
              <a:t>диа</a:t>
            </a:r>
            <a:r>
              <a:rPr lang="en-US" dirty="0">
                <a:solidFill>
                  <a:srgbClr val="FF0000"/>
                </a:solidFill>
                <a:latin typeface="StobiSansCnIt Light" panose="02000506030000090004" pitchFamily="50" charset="0"/>
              </a:rPr>
              <a:t> </a:t>
            </a:r>
            <a:endParaRPr lang="mk-MK" dirty="0">
              <a:solidFill>
                <a:srgbClr val="FF0000"/>
              </a:solidFill>
              <a:latin typeface="StobiSansCnIt Light" panose="02000506030000090004" pitchFamily="50" charset="0"/>
            </a:endParaRPr>
          </a:p>
          <a:p>
            <a:pPr algn="ctr"/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м-р Филип  Дубровски , </a:t>
            </a:r>
            <a:r>
              <a:rPr lang="mk-MK" dirty="0">
                <a:solidFill>
                  <a:srgbClr val="FF0000"/>
                </a:solidFill>
                <a:latin typeface="StobiSansCnIt Light" panose="02000506030000090004" pitchFamily="50" charset="0"/>
              </a:rPr>
              <a:t>диа</a:t>
            </a:r>
            <a:r>
              <a:rPr lang="en-US" dirty="0">
                <a:solidFill>
                  <a:srgbClr val="FF0000"/>
                </a:solidFill>
                <a:latin typeface="StobiSansCnIt Light" panose="02000506030000090004" pitchFamily="50" charset="0"/>
              </a:rPr>
              <a:t> </a:t>
            </a:r>
            <a:endParaRPr lang="mk-MK" dirty="0">
              <a:solidFill>
                <a:srgbClr val="FF0000"/>
              </a:solidFill>
              <a:latin typeface="StobiSansCnIt Light" panose="02000506030000090004" pitchFamily="50" charset="0"/>
            </a:endParaRPr>
          </a:p>
          <a:p>
            <a:pPr marL="0" indent="0" algn="ctr">
              <a:buNone/>
            </a:pPr>
            <a:r>
              <a:rPr lang="mk-MK" sz="2600" dirty="0" smtClean="0"/>
              <a:t>Лектура и коректура</a:t>
            </a:r>
          </a:p>
          <a:p>
            <a:pPr algn="ctr"/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Верица Неделковска</a:t>
            </a:r>
            <a:r>
              <a:rPr lang="en-US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 </a:t>
            </a:r>
            <a:endParaRPr lang="mk-MK" dirty="0">
              <a:solidFill>
                <a:srgbClr val="FF0000"/>
              </a:solidFill>
              <a:latin typeface="StobiSansCnIt Light" panose="02000506030000090004" pitchFamily="50" charset="0"/>
            </a:endParaRPr>
          </a:p>
          <a:p>
            <a:pPr marL="0" indent="0" algn="ctr">
              <a:buNone/>
            </a:pPr>
            <a:endParaRPr lang="mk-MK" sz="2800" dirty="0" smtClean="0"/>
          </a:p>
          <a:p>
            <a:pPr marL="0" indent="0" algn="ctr">
              <a:buNone/>
            </a:pPr>
            <a:r>
              <a:rPr lang="mk-MK" sz="2800" dirty="0" smtClean="0"/>
              <a:t>Издавачи</a:t>
            </a:r>
            <a:r>
              <a:rPr lang="mk-MK" dirty="0" smtClean="0"/>
              <a:t>: </a:t>
            </a:r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КомораОАИ </a:t>
            </a:r>
            <a:r>
              <a:rPr lang="en-US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 &amp;</a:t>
            </a:r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 </a:t>
            </a:r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МАГОР</a:t>
            </a:r>
          </a:p>
          <a:p>
            <a:pPr marL="0" indent="0" algn="ctr">
              <a:buNone/>
            </a:pPr>
            <a:r>
              <a:rPr lang="mk-MK" sz="2800" smtClean="0"/>
              <a:t>Подршка</a:t>
            </a:r>
            <a:r>
              <a:rPr lang="mk-MK" dirty="0" smtClean="0"/>
              <a:t>: </a:t>
            </a:r>
            <a:r>
              <a:rPr lang="mk-MK" dirty="0" smtClean="0">
                <a:solidFill>
                  <a:srgbClr val="FF0000"/>
                </a:solidFill>
                <a:latin typeface="StobiSansCnIt Light" panose="02000506030000090004" pitchFamily="50" charset="0"/>
              </a:rPr>
              <a:t>Министерство за Култура </a:t>
            </a:r>
            <a:endParaRPr lang="mk-MK" dirty="0">
              <a:solidFill>
                <a:srgbClr val="FF0000"/>
              </a:solidFill>
              <a:latin typeface="StobiSansCnIt Light" panose="0200050603000009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4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mk-MK" dirty="0" smtClean="0"/>
              <a:t>Книгата ќе се појави во продажба </a:t>
            </a:r>
          </a:p>
          <a:p>
            <a:pPr marL="0" indent="0" algn="ctr">
              <a:buNone/>
            </a:pPr>
            <a:r>
              <a:rPr lang="mk-MK" dirty="0" smtClean="0"/>
              <a:t>на 15 април 2018 </a:t>
            </a:r>
          </a:p>
          <a:p>
            <a:pPr marL="0" indent="0" algn="ctr">
              <a:buNone/>
            </a:pPr>
            <a:r>
              <a:rPr lang="mk-MK" dirty="0" smtClean="0"/>
              <a:t>во продавниците на Магор, а членовите на Комората ќе може да ја набават преку професионалните оделенија </a:t>
            </a:r>
          </a:p>
          <a:p>
            <a:pPr marL="0" indent="0" algn="ctr">
              <a:buNone/>
            </a:pPr>
            <a:r>
              <a:rPr lang="mk-MK" dirty="0" smtClean="0"/>
              <a:t>после 15 април 2018</a:t>
            </a:r>
          </a:p>
          <a:p>
            <a:pPr algn="ctr"/>
            <a:r>
              <a:rPr lang="mk-MK" dirty="0" smtClean="0"/>
              <a:t>На 4 Септември 2018, Јан Гел ќе гостува во Скопје со ГОЛЕМА ПРОМОЦИЈА на книгата и со почеток на проект за Скопје.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27737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48680" y="4221088"/>
            <a:ext cx="7848872" cy="1470025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</a:pPr>
            <a:r>
              <a:rPr lang="mk-MK" sz="3200" b="1" dirty="0" smtClean="0"/>
              <a:t>СПАСЕН ЃОРЃЕВСКИ</a:t>
            </a:r>
            <a:br>
              <a:rPr lang="mk-MK" sz="3200" b="1" dirty="0" smtClean="0"/>
            </a:br>
            <a:r>
              <a:rPr lang="mk-MK" sz="3200" dirty="0" smtClean="0"/>
              <a:t/>
            </a:r>
            <a:br>
              <a:rPr lang="mk-MK" sz="3200" dirty="0" smtClean="0"/>
            </a:br>
            <a:r>
              <a:rPr lang="mk-MK" sz="1800" dirty="0" smtClean="0">
                <a:solidFill>
                  <a:schemeClr val="tx1"/>
                </a:solidFill>
              </a:rPr>
              <a:t>ПРЕСЕДАТЕЛ НА ПРОФЕСИОНАЛНО</a:t>
            </a:r>
            <a:br>
              <a:rPr lang="mk-MK" sz="1800" dirty="0" smtClean="0">
                <a:solidFill>
                  <a:schemeClr val="tx1"/>
                </a:solidFill>
              </a:rPr>
            </a:br>
            <a:r>
              <a:rPr lang="mk-MK" sz="1800" dirty="0" smtClean="0">
                <a:solidFill>
                  <a:schemeClr val="tx1"/>
                </a:solidFill>
              </a:rPr>
              <a:t> ОДЕЛ</a:t>
            </a:r>
            <a:r>
              <a:rPr lang="en-US" sz="1800" smtClean="0">
                <a:solidFill>
                  <a:schemeClr val="tx1"/>
                </a:solidFill>
              </a:rPr>
              <a:t>E</a:t>
            </a:r>
            <a:r>
              <a:rPr lang="mk-MK" sz="1800" smtClean="0">
                <a:solidFill>
                  <a:schemeClr val="tx1"/>
                </a:solidFill>
              </a:rPr>
              <a:t>НИЕ ЗА ГЕОТЕХНИКА</a:t>
            </a:r>
            <a:r>
              <a:rPr lang="mk-MK" sz="1800" dirty="0" smtClean="0">
                <a:solidFill>
                  <a:schemeClr val="tx1"/>
                </a:solidFill>
              </a:rPr>
              <a:t/>
            </a:r>
            <a:br>
              <a:rPr lang="mk-MK" sz="1800" dirty="0" smtClean="0">
                <a:solidFill>
                  <a:schemeClr val="tx1"/>
                </a:solidFill>
              </a:rPr>
            </a:br>
            <a:r>
              <a:rPr lang="mk-MK" sz="1800" dirty="0" smtClean="0">
                <a:solidFill>
                  <a:schemeClr val="tx1"/>
                </a:solidFill>
              </a:rPr>
              <a:t> </a:t>
            </a:r>
            <a:br>
              <a:rPr lang="mk-MK" sz="1800" dirty="0" smtClean="0">
                <a:solidFill>
                  <a:schemeClr val="tx1"/>
                </a:solidFill>
              </a:rPr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-1692696" y="1844824"/>
            <a:ext cx="7992888" cy="1080120"/>
          </a:xfrm>
        </p:spPr>
        <p:txBody>
          <a:bodyPr>
            <a:noAutofit/>
          </a:bodyPr>
          <a:lstStyle/>
          <a:p>
            <a:r>
              <a:rPr lang="mk-MK" b="1" dirty="0" smtClean="0">
                <a:solidFill>
                  <a:schemeClr val="tx1"/>
                </a:solidFill>
              </a:rPr>
              <a:t>СПАСЕН ЃОРЃЕВСКИ</a:t>
            </a:r>
          </a:p>
          <a:p>
            <a:r>
              <a:rPr lang="mk-MK" sz="1600" b="1" dirty="0" smtClean="0"/>
              <a:t> </a:t>
            </a:r>
          </a:p>
          <a:p>
            <a:pPr>
              <a:lnSpc>
                <a:spcPts val="2400"/>
              </a:lnSpc>
            </a:pPr>
            <a:r>
              <a:rPr lang="mk-MK" sz="1800" dirty="0" smtClean="0">
                <a:solidFill>
                  <a:schemeClr val="tx1"/>
                </a:solidFill>
              </a:rPr>
              <a:t>ПРЕСЕДАТЕЛ НА ПРОФЕСИОНАЛНО</a:t>
            </a:r>
          </a:p>
          <a:p>
            <a:pPr>
              <a:lnSpc>
                <a:spcPts val="2400"/>
              </a:lnSpc>
            </a:pPr>
            <a:r>
              <a:rPr lang="mk-MK" sz="1800" dirty="0" smtClean="0">
                <a:solidFill>
                  <a:schemeClr val="tx1"/>
                </a:solidFill>
              </a:rPr>
              <a:t> ОДЕЛЕНИЕ ЗА ГЕОТЕХНИКА</a:t>
            </a:r>
            <a:endParaRPr lang="en-US" sz="3100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19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564904"/>
            <a:ext cx="1728192" cy="1728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8759" y="1295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mk-MK" dirty="0"/>
          </a:p>
        </p:txBody>
      </p:sp>
      <p:pic>
        <p:nvPicPr>
          <p:cNvPr id="6" name="Picture 5" descr="https://scontent.fskp2-1.fna.fbcdn.net/v/t1.0-1/21317848_1726672970708122_4440619447810853563_n.png?oh=b69672cde059b472c98b90dce42b700f&amp;oe=5B416CE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65801" r="59000" b="18999"/>
          <a:stretch/>
        </p:blipFill>
        <p:spPr bwMode="auto">
          <a:xfrm>
            <a:off x="4932040" y="3068960"/>
            <a:ext cx="2016224" cy="939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65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b="72041"/>
          <a:stretch/>
        </p:blipFill>
        <p:spPr bwMode="auto">
          <a:xfrm>
            <a:off x="10296" y="1340768"/>
            <a:ext cx="9144000" cy="4027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16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b="10101"/>
          <a:stretch/>
        </p:blipFill>
        <p:spPr bwMode="auto">
          <a:xfrm>
            <a:off x="1610671" y="0"/>
            <a:ext cx="592265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82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b="10101"/>
          <a:stretch/>
        </p:blipFill>
        <p:spPr bwMode="auto">
          <a:xfrm>
            <a:off x="2123728" y="5445224"/>
            <a:ext cx="720080" cy="936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2483768" y="5229200"/>
            <a:ext cx="2088231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71999" y="2780928"/>
            <a:ext cx="0" cy="244827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0"/>
          </p:cNvCxnSpPr>
          <p:nvPr/>
        </p:nvCxnSpPr>
        <p:spPr>
          <a:xfrm flipV="1">
            <a:off x="2483768" y="5229200"/>
            <a:ext cx="0" cy="21602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72000" y="2780928"/>
            <a:ext cx="144016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75148" y="5306602"/>
            <a:ext cx="817240" cy="118813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35" name="TextBox 34"/>
          <p:cNvSpPr txBox="1"/>
          <p:nvPr/>
        </p:nvSpPr>
        <p:spPr>
          <a:xfrm>
            <a:off x="2157396" y="4773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2018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941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36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mk-MK" sz="3500" dirty="0">
                <a:latin typeface="StobiSansCnIt Light" panose="02000506030000090004" pitchFamily="50" charset="0"/>
              </a:rPr>
              <a:t>Јан Гел</a:t>
            </a:r>
            <a:r>
              <a:rPr lang="en-US" sz="3500" dirty="0">
                <a:latin typeface="StobiSansCnIt Light" panose="02000506030000090004" pitchFamily="50" charset="0"/>
              </a:rPr>
              <a:t> e </a:t>
            </a:r>
            <a:r>
              <a:rPr lang="mk-MK" sz="3500" dirty="0">
                <a:latin typeface="StobiSansCnIt Light" panose="02000506030000090004" pitchFamily="50" charset="0"/>
              </a:rPr>
              <a:t>архитект и поранешен професор на Данската Кралска Академија на Фини Уметности. Тој е основач и П</a:t>
            </a:r>
            <a:r>
              <a:rPr lang="en-US" sz="3500" dirty="0">
                <a:latin typeface="StobiSansCnIt Light" panose="02000506030000090004" pitchFamily="50" charset="0"/>
              </a:rPr>
              <a:t>a</a:t>
            </a:r>
            <a:r>
              <a:rPr lang="mk-MK" sz="3500" dirty="0">
                <a:latin typeface="StobiSansCnIt Light" panose="02000506030000090004" pitchFamily="50" charset="0"/>
              </a:rPr>
              <a:t>ртнер на на фирмата Гел-</a:t>
            </a:r>
            <a:r>
              <a:rPr lang="en-US" sz="3500" dirty="0">
                <a:latin typeface="StobiSansCnIt Light" panose="02000506030000090004" pitchFamily="50" charset="0"/>
              </a:rPr>
              <a:t>A</a:t>
            </a:r>
            <a:r>
              <a:rPr lang="mk-MK" sz="3500" dirty="0">
                <a:latin typeface="StobiSansCnIt Light" panose="02000506030000090004" pitchFamily="50" charset="0"/>
              </a:rPr>
              <a:t>рхитекти – Консултанти за квалитет на урбаната средна и автор на книгит</a:t>
            </a:r>
            <a:r>
              <a:rPr lang="en-US" sz="3500" dirty="0">
                <a:latin typeface="StobiSansCnIt Light" panose="02000506030000090004" pitchFamily="50" charset="0"/>
              </a:rPr>
              <a:t>e</a:t>
            </a:r>
            <a:r>
              <a:rPr lang="mk-MK" sz="3500" dirty="0">
                <a:latin typeface="StobiSansCnIt Light" panose="02000506030000090004" pitchFamily="50" charset="0"/>
              </a:rPr>
              <a:t> Живот меѓу зградите, Простори во новите градови, Јавни простори – јавен живот и Нов живот во градовите. Неговите проекти за унапредување ги вклучуваат градовите Копенхаген, Стокхолм, Ротердам, Лондон, Аман, Мускат, Мелбурн, Сиднеј, Сан Франциско, Сиетл и Њу Јорк. Јан Гел е почесен член на </a:t>
            </a:r>
            <a:endParaRPr lang="en-US" sz="3500" dirty="0" smtClean="0">
              <a:latin typeface="StobiSansCnIt Light" panose="02000506030000090004" pitchFamily="50" charset="0"/>
            </a:endParaRPr>
          </a:p>
          <a:p>
            <a:pPr marL="0" indent="0" algn="ctr">
              <a:buNone/>
            </a:pPr>
            <a:r>
              <a:rPr lang="en-US" sz="3500" dirty="0" smtClean="0">
                <a:latin typeface="StobiSansCnIt Light" panose="02000506030000090004" pitchFamily="50" charset="0"/>
              </a:rPr>
              <a:t>RIBA</a:t>
            </a:r>
            <a:r>
              <a:rPr lang="en-US" sz="3500" dirty="0">
                <a:latin typeface="StobiSansCnIt Light" panose="02000506030000090004" pitchFamily="50" charset="0"/>
              </a:rPr>
              <a:t>, AIA, RAIC </a:t>
            </a:r>
            <a:r>
              <a:rPr lang="mk-MK" sz="3500" dirty="0">
                <a:latin typeface="StobiSansCnIt Light" panose="02000506030000090004" pitchFamily="50" charset="0"/>
              </a:rPr>
              <a:t> и </a:t>
            </a:r>
            <a:r>
              <a:rPr lang="en-US" sz="3500" dirty="0">
                <a:latin typeface="StobiSansCnIt Light" panose="02000506030000090004" pitchFamily="50" charset="0"/>
              </a:rPr>
              <a:t>PIA.</a:t>
            </a:r>
            <a:endParaRPr lang="mk-MK" sz="3500" dirty="0">
              <a:latin typeface="StobiSansCnIt Light" panose="02000506030000090004" pitchFamily="50" charset="0"/>
            </a:endParaRP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96645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424936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mk-MK" dirty="0"/>
              <a:t>„Јан Гел е нашиот најголем набљудувач на </a:t>
            </a:r>
            <a:r>
              <a:rPr lang="mk-MK" dirty="0" smtClean="0"/>
              <a:t>квали</a:t>
            </a:r>
            <a:r>
              <a:rPr lang="en-US" dirty="0" smtClean="0"/>
              <a:t>-</a:t>
            </a:r>
            <a:r>
              <a:rPr lang="mk-MK" dirty="0" smtClean="0"/>
              <a:t>тетот </a:t>
            </a:r>
            <a:r>
              <a:rPr lang="mk-MK" dirty="0"/>
              <a:t>на урбаната средина и неопходен филозоф на градовите, кој нуди решенија за еколошките и здравствените кризи со кои се соочуваме. Бидејќи повеќе од половината на светската популација живее во урбани средини, планетата треба да ги научи лекциите кои тој ги понуди во оваа книга.“ </a:t>
            </a:r>
            <a:endParaRPr lang="en-US" dirty="0" smtClean="0"/>
          </a:p>
          <a:p>
            <a:pPr marL="0" indent="0">
              <a:buNone/>
            </a:pPr>
            <a:r>
              <a:rPr lang="mk-MK" dirty="0" smtClean="0"/>
              <a:t> </a:t>
            </a:r>
            <a:endParaRPr lang="mk-MK" dirty="0"/>
          </a:p>
          <a:p>
            <a:pPr marL="0" indent="0">
              <a:buNone/>
            </a:pPr>
            <a:r>
              <a:rPr lang="mk-MK" i="1" dirty="0">
                <a:solidFill>
                  <a:srgbClr val="FF0000"/>
                </a:solidFill>
                <a:latin typeface="StobiSansCnIt Light" panose="02000506030000090004" pitchFamily="50" charset="0"/>
              </a:rPr>
              <a:t>Жанет Садик-Кан</a:t>
            </a:r>
            <a:r>
              <a:rPr lang="da-DK" i="1" dirty="0">
                <a:solidFill>
                  <a:srgbClr val="FF0000"/>
                </a:solidFill>
                <a:latin typeface="StobiSansCnIt Light" panose="02000506030000090004" pitchFamily="50" charset="0"/>
              </a:rPr>
              <a:t>, </a:t>
            </a:r>
            <a:r>
              <a:rPr lang="mk-MK" i="1" dirty="0">
                <a:solidFill>
                  <a:srgbClr val="FF0000"/>
                </a:solidFill>
                <a:latin typeface="StobiSansCnIt Light" panose="02000506030000090004" pitchFamily="50" charset="0"/>
              </a:rPr>
              <a:t>комесар на градскиот оддел за транспорт на Њу Јорк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13722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mk-MK" dirty="0"/>
              <a:t>„Оваа книга се потпира на многу извонредни идеи на Јан Гел, со кои некои од светските градови биле успешно подобрени во последните неколку декади, но поставува и нови предизвици за иднината. Многу генерации ќе имаат посреќен живот  а градовите ќе бидат попривлечни ако градските лидери ги применат неговите совети</a:t>
            </a:r>
            <a:r>
              <a:rPr lang="mk-MK" dirty="0" smtClean="0"/>
              <a:t>.</a:t>
            </a:r>
            <a:endParaRPr lang="en-US" dirty="0" smtClean="0"/>
          </a:p>
          <a:p>
            <a:endParaRPr lang="mk-MK" dirty="0"/>
          </a:p>
          <a:p>
            <a:pPr marL="0" indent="0">
              <a:buNone/>
            </a:pPr>
            <a:r>
              <a:rPr lang="da-DK" dirty="0">
                <a:solidFill>
                  <a:srgbClr val="FF0000"/>
                </a:solidFill>
                <a:latin typeface="StobiSansCnIt Light" panose="02000506030000090004" pitchFamily="50" charset="0"/>
              </a:rPr>
              <a:t> </a:t>
            </a:r>
            <a:r>
              <a:rPr lang="mk-MK" dirty="0">
                <a:solidFill>
                  <a:srgbClr val="FF0000"/>
                </a:solidFill>
                <a:latin typeface="StobiSansCnIt Light" panose="02000506030000090004" pitchFamily="50" charset="0"/>
              </a:rPr>
              <a:t>Енрике Пењалоса</a:t>
            </a:r>
            <a:r>
              <a:rPr lang="da-DK" dirty="0">
                <a:solidFill>
                  <a:srgbClr val="FF0000"/>
                </a:solidFill>
                <a:latin typeface="StobiSansCnIt Light" panose="02000506030000090004" pitchFamily="50" charset="0"/>
              </a:rPr>
              <a:t>, </a:t>
            </a:r>
            <a:r>
              <a:rPr lang="mk-MK" dirty="0">
                <a:solidFill>
                  <a:srgbClr val="FF0000"/>
                </a:solidFill>
                <a:latin typeface="StobiSansCnIt Light" panose="02000506030000090004" pitchFamily="50" charset="0"/>
              </a:rPr>
              <a:t>поранешен Градоначелник на Богота - Колумбија и претседател на одборот на Институтот за Развој на транспортни политики во Њу Јорк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09494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439</Words>
  <Application>Microsoft Office PowerPoint</Application>
  <PresentationFormat>On-screen Show (4:3)</PresentationFormat>
  <Paragraphs>33</Paragraphs>
  <Slides>13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StobiSansCnIt Light</vt:lpstr>
      <vt:lpstr>Office Theme</vt:lpstr>
      <vt:lpstr>П Р О М О Ц И Ј 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СПАСЕН ЃОРЃЕВСКИ  ПРЕСЕДАТЕЛ НА ПРОФЕСИОНАЛНО  ОДЕЛEНИЕ ЗА ГЕОТЕХНИКА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МИЛЕ ДИМИТРОВСКИ  раководител на професионално  одделение за машинство</dc:title>
  <dc:creator>mile</dc:creator>
  <cp:lastModifiedBy>Mile D.</cp:lastModifiedBy>
  <cp:revision>23</cp:revision>
  <cp:lastPrinted>2017-07-05T10:36:49Z</cp:lastPrinted>
  <dcterms:created xsi:type="dcterms:W3CDTF">2017-07-04T11:27:55Z</dcterms:created>
  <dcterms:modified xsi:type="dcterms:W3CDTF">2018-03-24T07:35:37Z</dcterms:modified>
</cp:coreProperties>
</file>