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97" r:id="rId2"/>
    <p:sldMasterId id="2147483685" r:id="rId3"/>
    <p:sldMasterId id="2147483673" r:id="rId4"/>
    <p:sldMasterId id="2147483661" r:id="rId5"/>
  </p:sldMasterIdLst>
  <p:notesMasterIdLst>
    <p:notesMasterId r:id="rId94"/>
  </p:notesMasterIdLst>
  <p:handoutMasterIdLst>
    <p:handoutMasterId r:id="rId95"/>
  </p:handoutMasterIdLst>
  <p:sldIdLst>
    <p:sldId id="532" r:id="rId6"/>
    <p:sldId id="533" r:id="rId7"/>
    <p:sldId id="534" r:id="rId8"/>
    <p:sldId id="535" r:id="rId9"/>
    <p:sldId id="510" r:id="rId10"/>
    <p:sldId id="530" r:id="rId11"/>
    <p:sldId id="446" r:id="rId12"/>
    <p:sldId id="511" r:id="rId13"/>
    <p:sldId id="427" r:id="rId14"/>
    <p:sldId id="407" r:id="rId15"/>
    <p:sldId id="352" r:id="rId16"/>
    <p:sldId id="527" r:id="rId17"/>
    <p:sldId id="529" r:id="rId18"/>
    <p:sldId id="528" r:id="rId19"/>
    <p:sldId id="362" r:id="rId20"/>
    <p:sldId id="435" r:id="rId21"/>
    <p:sldId id="458" r:id="rId22"/>
    <p:sldId id="473" r:id="rId23"/>
    <p:sldId id="430" r:id="rId24"/>
    <p:sldId id="522" r:id="rId25"/>
    <p:sldId id="436" r:id="rId26"/>
    <p:sldId id="437" r:id="rId27"/>
    <p:sldId id="432" r:id="rId28"/>
    <p:sldId id="433" r:id="rId29"/>
    <p:sldId id="434" r:id="rId30"/>
    <p:sldId id="479" r:id="rId31"/>
    <p:sldId id="507" r:id="rId32"/>
    <p:sldId id="438" r:id="rId33"/>
    <p:sldId id="538" r:id="rId34"/>
    <p:sldId id="537" r:id="rId35"/>
    <p:sldId id="539" r:id="rId36"/>
    <p:sldId id="439" r:id="rId37"/>
    <p:sldId id="467" r:id="rId38"/>
    <p:sldId id="540" r:id="rId39"/>
    <p:sldId id="541" r:id="rId40"/>
    <p:sldId id="542" r:id="rId41"/>
    <p:sldId id="543" r:id="rId42"/>
    <p:sldId id="544" r:id="rId43"/>
    <p:sldId id="545" r:id="rId44"/>
    <p:sldId id="546" r:id="rId45"/>
    <p:sldId id="547" r:id="rId46"/>
    <p:sldId id="548" r:id="rId47"/>
    <p:sldId id="549" r:id="rId48"/>
    <p:sldId id="550" r:id="rId49"/>
    <p:sldId id="551" r:id="rId50"/>
    <p:sldId id="552" r:id="rId51"/>
    <p:sldId id="553" r:id="rId52"/>
    <p:sldId id="554" r:id="rId53"/>
    <p:sldId id="555" r:id="rId54"/>
    <p:sldId id="556" r:id="rId55"/>
    <p:sldId id="557" r:id="rId56"/>
    <p:sldId id="558" r:id="rId57"/>
    <p:sldId id="559"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573" r:id="rId72"/>
    <p:sldId id="574" r:id="rId73"/>
    <p:sldId id="575" r:id="rId74"/>
    <p:sldId id="576" r:id="rId75"/>
    <p:sldId id="577" r:id="rId76"/>
    <p:sldId id="578" r:id="rId77"/>
    <p:sldId id="579" r:id="rId78"/>
    <p:sldId id="580" r:id="rId79"/>
    <p:sldId id="581" r:id="rId80"/>
    <p:sldId id="582" r:id="rId81"/>
    <p:sldId id="583" r:id="rId82"/>
    <p:sldId id="584" r:id="rId83"/>
    <p:sldId id="585" r:id="rId84"/>
    <p:sldId id="586" r:id="rId85"/>
    <p:sldId id="587" r:id="rId86"/>
    <p:sldId id="588" r:id="rId87"/>
    <p:sldId id="589" r:id="rId88"/>
    <p:sldId id="590" r:id="rId89"/>
    <p:sldId id="591" r:id="rId90"/>
    <p:sldId id="592" r:id="rId91"/>
    <p:sldId id="593" r:id="rId92"/>
    <p:sldId id="594" r:id="rId93"/>
  </p:sldIdLst>
  <p:sldSz cx="9144000" cy="5145088"/>
  <p:notesSz cx="9947275" cy="6858000"/>
  <p:custShowLst>
    <p:custShow name="Custom Show 1" id="0">
      <p:sldLst>
        <p:sld r:id="rId10"/>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7"/>
        <p:sld r:id="rId38"/>
      </p:sldLst>
    </p:custShow>
  </p:custShowLst>
  <p:defaultTextStyle>
    <a:defPPr>
      <a:defRPr lang="mk-M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1">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496"/>
    <a:srgbClr val="FFCC99"/>
    <a:srgbClr val="FF6600"/>
    <a:srgbClr val="F78609"/>
    <a:srgbClr val="99CC00"/>
    <a:srgbClr val="FFFF99"/>
    <a:srgbClr val="FF0066"/>
    <a:srgbClr val="FF99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96085" autoAdjust="0"/>
  </p:normalViewPr>
  <p:slideViewPr>
    <p:cSldViewPr>
      <p:cViewPr varScale="1">
        <p:scale>
          <a:sx n="96" d="100"/>
          <a:sy n="96" d="100"/>
        </p:scale>
        <p:origin x="-510" y="-96"/>
      </p:cViewPr>
      <p:guideLst>
        <p:guide orient="horz" pos="1621"/>
        <p:guide pos="2880"/>
      </p:guideLst>
    </p:cSldViewPr>
  </p:slideViewPr>
  <p:outlineViewPr>
    <p:cViewPr>
      <p:scale>
        <a:sx n="33" d="100"/>
        <a:sy n="33" d="100"/>
      </p:scale>
      <p:origin x="0" y="2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392" y="-72"/>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Komora%20dokumenti\Monografija\&#1041;&#1088;&#1086;&#1112;%20&#1085;&#1072;%20&#1085;&#1072;&#1089;&#1090;&#1072;&#1085;&#1080;%20&#1080;%20&#1072;&#1082;&#1090;&#1080;&#1074;&#1085;&#1080;%20&#1095;&#1083;&#1077;&#1085;&#1086;&#1074;&#1080;%20&#1079;&#1072;%202012-20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Komora%20dokumenti\Monografija\Stranci\Stranci%20grafikoni.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Komora%20dokumenti\Sobranija\2017\2016.12.31%20-%20Analiza%20za%20godisno%20Sobranie%20na%20KOAI\&#1041;&#1088;&#1086;&#1112;%20&#1085;&#1072;%20&#1085;&#1072;&#1089;&#1090;&#1072;&#1085;&#1080;%20&#1080;%20&#1072;&#1082;&#1090;&#1080;&#1074;&#1085;&#1080;%20&#1095;&#1083;&#1077;&#1085;&#1086;&#1074;&#1080;%20&#1079;&#1072;%202012-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Komora%20dokumenti\Nastani\9%20godini%20KOAI%20-%20dek.2016\grafi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Komora%20dokumenti\Monografija\&#1041;&#1088;&#1086;&#1112;%20&#1085;&#1072;%20&#1085;&#1072;&#1089;&#1090;&#1072;&#1085;&#1080;%20&#1080;%20&#1072;&#1082;&#1090;&#1080;&#1074;&#1085;&#1080;%20&#1095;&#1083;&#1077;&#1085;&#1086;&#1074;&#1080;%20&#1079;&#1072;%202012-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Komora%20dokumenti\Monografija\Stranci\Stranci%20grafikon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Komora%20dokumenti\Monografija\Stranci\Stranci%20grafikoni.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Book1" TargetMode="External"/><Relationship Id="rId4" Type="http://schemas.microsoft.com/office/2011/relationships/chartStyle" Target="style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Komora%20dokumenti\Sobranija\2017\2016.12.31%20-%20Analiza%20za%20godisno%20Sobranie%20na%20KOAI\&#1041;&#1088;&#1086;&#1112;%20&#1085;&#1072;%20&#1085;&#1072;&#1089;&#1090;&#1072;&#1085;&#1080;%20&#1080;%20&#1072;&#1082;&#1090;&#1080;&#1074;&#1085;&#1080;%20&#1095;&#1083;&#1077;&#1085;&#1086;&#1074;&#1080;%20&#1079;&#1072;%202012-2016.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3.xml"/><Relationship Id="rId1" Type="http://schemas.openxmlformats.org/officeDocument/2006/relationships/oleObject" Target="Book1" TargetMode="External"/><Relationship Id="rId4" Type="http://schemas.microsoft.com/office/2011/relationships/chartStyle" Target="style2.xml"/></Relationships>
</file>

<file path=ppt/charts/_rels/chart9.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4.xml"/><Relationship Id="rId1" Type="http://schemas.openxmlformats.org/officeDocument/2006/relationships/oleObject" Target="Book1" TargetMode="Externa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'Активни 2012-2016'!$C$2</c:f>
              <c:strCache>
                <c:ptCount val="1"/>
                <c:pt idx="0">
                  <c:v>Активни</c:v>
                </c:pt>
              </c:strCache>
            </c:strRef>
          </c:tx>
          <c:invertIfNegative val="0"/>
          <c:dLbls>
            <c:dLbl>
              <c:idx val="0"/>
              <c:layout>
                <c:manualLayout>
                  <c:x val="1.3333333333333334E-2"/>
                  <c:y val="-5.823208899594229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9999999999999395E-3"/>
                  <c:y val="-2.49433194192960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333333333333334E-2"/>
                  <c:y val="-1.0584437123491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000000000000001E-3"/>
                  <c:y val="-2.56834067079847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666666666666667E-2"/>
                  <c:y val="-2.5683406707984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1"/>
                  <c:y val="-3.52810607798915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'Активни 2012-2016'!$B$3:$B$8</c:f>
              <c:numCache>
                <c:formatCode>General</c:formatCode>
                <c:ptCount val="6"/>
                <c:pt idx="0">
                  <c:v>2012</c:v>
                </c:pt>
                <c:pt idx="1">
                  <c:v>2013</c:v>
                </c:pt>
                <c:pt idx="2">
                  <c:v>2014</c:v>
                </c:pt>
                <c:pt idx="3">
                  <c:v>2015</c:v>
                </c:pt>
                <c:pt idx="4">
                  <c:v>2016</c:v>
                </c:pt>
                <c:pt idx="5">
                  <c:v>2017</c:v>
                </c:pt>
              </c:numCache>
            </c:numRef>
          </c:cat>
          <c:val>
            <c:numRef>
              <c:f>'Активни 2012-2016'!$C$3:$C$8</c:f>
              <c:numCache>
                <c:formatCode>General</c:formatCode>
                <c:ptCount val="6"/>
                <c:pt idx="0">
                  <c:v>1370</c:v>
                </c:pt>
                <c:pt idx="1">
                  <c:v>2096</c:v>
                </c:pt>
                <c:pt idx="2">
                  <c:v>2369</c:v>
                </c:pt>
                <c:pt idx="3">
                  <c:v>2567</c:v>
                </c:pt>
                <c:pt idx="4">
                  <c:v>3152</c:v>
                </c:pt>
                <c:pt idx="5">
                  <c:v>3024</c:v>
                </c:pt>
              </c:numCache>
            </c:numRef>
          </c:val>
        </c:ser>
        <c:dLbls>
          <c:showLegendKey val="0"/>
          <c:showVal val="0"/>
          <c:showCatName val="0"/>
          <c:showSerName val="0"/>
          <c:showPercent val="0"/>
          <c:showBubbleSize val="0"/>
        </c:dLbls>
        <c:gapWidth val="150"/>
        <c:shape val="box"/>
        <c:axId val="24640896"/>
        <c:axId val="96842880"/>
        <c:axId val="0"/>
      </c:bar3DChart>
      <c:catAx>
        <c:axId val="24640896"/>
        <c:scaling>
          <c:orientation val="minMax"/>
        </c:scaling>
        <c:delete val="0"/>
        <c:axPos val="b"/>
        <c:numFmt formatCode="General" sourceLinked="1"/>
        <c:majorTickMark val="out"/>
        <c:minorTickMark val="none"/>
        <c:tickLblPos val="nextTo"/>
        <c:txPr>
          <a:bodyPr/>
          <a:lstStyle/>
          <a:p>
            <a:pPr>
              <a:defRPr sz="1100"/>
            </a:pPr>
            <a:endParaRPr lang="mk-MK"/>
          </a:p>
        </c:txPr>
        <c:crossAx val="96842880"/>
        <c:crosses val="autoZero"/>
        <c:auto val="1"/>
        <c:lblAlgn val="ctr"/>
        <c:lblOffset val="100"/>
        <c:noMultiLvlLbl val="0"/>
      </c:catAx>
      <c:valAx>
        <c:axId val="96842880"/>
        <c:scaling>
          <c:orientation val="minMax"/>
        </c:scaling>
        <c:delete val="0"/>
        <c:axPos val="l"/>
        <c:majorGridlines/>
        <c:numFmt formatCode="General" sourceLinked="1"/>
        <c:majorTickMark val="out"/>
        <c:minorTickMark val="none"/>
        <c:tickLblPos val="nextTo"/>
        <c:txPr>
          <a:bodyPr/>
          <a:lstStyle/>
          <a:p>
            <a:pPr>
              <a:defRPr sz="1100"/>
            </a:pPr>
            <a:endParaRPr lang="mk-MK"/>
          </a:p>
        </c:txPr>
        <c:crossAx val="2464089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600"/>
            </a:pPr>
            <a:r>
              <a:rPr lang="mk-MK" sz="1600" dirty="0">
                <a:latin typeface="StobiSansCn Light" pitchFamily="50" charset="0"/>
              </a:rPr>
              <a:t>БРОЈ НА ИЗДАДЕНИ</a:t>
            </a:r>
            <a:r>
              <a:rPr lang="mk-MK" sz="1600" baseline="0" dirty="0">
                <a:latin typeface="StobiSansCn Light" pitchFamily="50" charset="0"/>
              </a:rPr>
              <a:t> </a:t>
            </a:r>
            <a:r>
              <a:rPr lang="mk-MK" sz="1600" baseline="0" dirty="0" smtClean="0">
                <a:latin typeface="StobiSansCn Light" pitchFamily="50" charset="0"/>
              </a:rPr>
              <a:t>ПОТВРДИ ЗА </a:t>
            </a:r>
            <a:r>
              <a:rPr lang="mk-MK" sz="1600" dirty="0" smtClean="0">
                <a:latin typeface="StobiSansCn Light" pitchFamily="50" charset="0"/>
              </a:rPr>
              <a:t>СТРАНСКИ </a:t>
            </a:r>
            <a:r>
              <a:rPr lang="mk-MK" sz="1600" dirty="0">
                <a:latin typeface="StobiSansCn Light" pitchFamily="50" charset="0"/>
              </a:rPr>
              <a:t>ОВЛАСТУВАЊА </a:t>
            </a:r>
            <a:br>
              <a:rPr lang="mk-MK" sz="1600" dirty="0">
                <a:latin typeface="StobiSansCn Light" pitchFamily="50" charset="0"/>
              </a:rPr>
            </a:br>
            <a:r>
              <a:rPr lang="mk-MK" sz="1600" dirty="0">
                <a:latin typeface="StobiSansCn Light" pitchFamily="50" charset="0"/>
              </a:rPr>
              <a:t>ВО </a:t>
            </a:r>
            <a:r>
              <a:rPr lang="mk-MK" sz="1600" dirty="0" smtClean="0">
                <a:latin typeface="StobiSansCn Light" pitchFamily="50" charset="0"/>
              </a:rPr>
              <a:t>РЕПУБЛИКА МАКЕДОНИЈА</a:t>
            </a:r>
            <a:r>
              <a:rPr lang="en-US" sz="1600" dirty="0" smtClean="0">
                <a:latin typeface="StobiSansCn Light" pitchFamily="50" charset="0"/>
              </a:rPr>
              <a:t>, </a:t>
            </a:r>
            <a:r>
              <a:rPr lang="mk-MK" sz="1600" dirty="0" smtClean="0">
                <a:latin typeface="StobiSansCn Light" pitchFamily="50" charset="0"/>
              </a:rPr>
              <a:t>(статистика по ДРЖАВИ)</a:t>
            </a:r>
            <a:endParaRPr lang="mk-MK" sz="1600" dirty="0">
              <a:latin typeface="StobiSansCn Light" pitchFamily="50" charset="0"/>
            </a:endParaRPr>
          </a:p>
        </c:rich>
      </c:tx>
      <c:layout>
        <c:manualLayout>
          <c:xMode val="edge"/>
          <c:yMode val="edge"/>
          <c:x val="0.25015043258481579"/>
          <c:y val="4.9929783784378821E-3"/>
        </c:manualLayout>
      </c:layout>
      <c:overlay val="0"/>
    </c:title>
    <c:autoTitleDeleted val="0"/>
    <c:plotArea>
      <c:layout/>
      <c:barChart>
        <c:barDir val="col"/>
        <c:grouping val="clustered"/>
        <c:varyColors val="0"/>
        <c:ser>
          <c:idx val="0"/>
          <c:order val="0"/>
          <c:tx>
            <c:strRef>
              <c:f>Sheet1!$B$3</c:f>
              <c:strCache>
                <c:ptCount val="1"/>
                <c:pt idx="0">
                  <c:v>БРОЈ НА ИНЖЕНЕРИ</c:v>
                </c:pt>
              </c:strCache>
            </c:strRef>
          </c:tx>
          <c:invertIfNegative val="0"/>
          <c:dLbls>
            <c:dLbl>
              <c:idx val="0"/>
              <c:layout>
                <c:manualLayout>
                  <c:x val="2.2369323267341415E-3"/>
                  <c:y val="1.738003218029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73772461461504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01406231661145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3.395403265629348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0629961360175877E-17"/>
                  <c:y val="2.03724195937760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744413732665402E-7"/>
                  <c:y val="1.73806595812836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67454872550731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1.61127895266868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0140986908358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1.2084592145015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
                  <c:y val="-6.7859805915611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
                  <c:y val="-3.392990295780589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tx1">
                        <a:lumMod val="65000"/>
                        <a:lumOff val="35000"/>
                      </a:schemeClr>
                    </a:solidFill>
                    <a:latin typeface="StobiSansCn Light" pitchFamily="50" charset="0"/>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Sheet1!$A$4:$A$23</c:f>
              <c:strCache>
                <c:ptCount val="20"/>
                <c:pt idx="0">
                  <c:v>БУГАРИЈА</c:v>
                </c:pt>
                <c:pt idx="1">
                  <c:v>СРБИЈА</c:v>
                </c:pt>
                <c:pt idx="2">
                  <c:v>ХРВАТСКА</c:v>
                </c:pt>
                <c:pt idx="3">
                  <c:v>ИТАЛИЈА</c:v>
                </c:pt>
                <c:pt idx="4">
                  <c:v>СЛОВЕНИЈА</c:v>
                </c:pt>
                <c:pt idx="5">
                  <c:v>ГРЦИЈА</c:v>
                </c:pt>
                <c:pt idx="6">
                  <c:v>ТУРЦИЈА</c:v>
                </c:pt>
                <c:pt idx="7">
                  <c:v>ШПАНИЈА</c:v>
                </c:pt>
                <c:pt idx="8">
                  <c:v>АВСТРИЈА</c:v>
                </c:pt>
                <c:pt idx="9">
                  <c:v>БиХ</c:v>
                </c:pt>
                <c:pt idx="10">
                  <c:v>КИНА</c:v>
                </c:pt>
                <c:pt idx="11">
                  <c:v>ГЕРМАНИЈА</c:v>
                </c:pt>
                <c:pt idx="12">
                  <c:v>ЧЕШКА</c:v>
                </c:pt>
                <c:pt idx="13">
                  <c:v>УКРАИНА</c:v>
                </c:pt>
                <c:pt idx="14">
                  <c:v>ПОРТУГАЛИЈА</c:v>
                </c:pt>
                <c:pt idx="15">
                  <c:v>РЕПУБЛИКА СРПСКА</c:v>
                </c:pt>
                <c:pt idx="16">
                  <c:v>РОМАНИЈА</c:v>
                </c:pt>
                <c:pt idx="17">
                  <c:v>АНГЛИЈА</c:v>
                </c:pt>
                <c:pt idx="18">
                  <c:v>ЦРНА ГОРА</c:v>
                </c:pt>
                <c:pt idx="19">
                  <c:v>АВСТРАЛИЈА</c:v>
                </c:pt>
              </c:strCache>
            </c:strRef>
          </c:cat>
          <c:val>
            <c:numRef>
              <c:f>Sheet1!$B$4:$B$23</c:f>
              <c:numCache>
                <c:formatCode>General</c:formatCode>
                <c:ptCount val="20"/>
                <c:pt idx="0">
                  <c:v>93</c:v>
                </c:pt>
                <c:pt idx="1">
                  <c:v>87</c:v>
                </c:pt>
                <c:pt idx="2">
                  <c:v>44</c:v>
                </c:pt>
                <c:pt idx="3">
                  <c:v>41</c:v>
                </c:pt>
                <c:pt idx="4">
                  <c:v>36</c:v>
                </c:pt>
                <c:pt idx="5">
                  <c:v>35</c:v>
                </c:pt>
                <c:pt idx="6">
                  <c:v>23</c:v>
                </c:pt>
                <c:pt idx="7">
                  <c:v>19</c:v>
                </c:pt>
                <c:pt idx="8">
                  <c:v>11</c:v>
                </c:pt>
                <c:pt idx="9">
                  <c:v>10</c:v>
                </c:pt>
                <c:pt idx="10">
                  <c:v>9</c:v>
                </c:pt>
                <c:pt idx="11">
                  <c:v>7</c:v>
                </c:pt>
                <c:pt idx="12">
                  <c:v>7</c:v>
                </c:pt>
                <c:pt idx="13">
                  <c:v>5</c:v>
                </c:pt>
                <c:pt idx="14">
                  <c:v>5</c:v>
                </c:pt>
                <c:pt idx="15">
                  <c:v>3</c:v>
                </c:pt>
                <c:pt idx="16">
                  <c:v>3</c:v>
                </c:pt>
                <c:pt idx="17">
                  <c:v>2</c:v>
                </c:pt>
                <c:pt idx="18">
                  <c:v>2</c:v>
                </c:pt>
                <c:pt idx="19">
                  <c:v>1</c:v>
                </c:pt>
              </c:numCache>
            </c:numRef>
          </c:val>
        </c:ser>
        <c:dLbls>
          <c:showLegendKey val="0"/>
          <c:showVal val="0"/>
          <c:showCatName val="0"/>
          <c:showSerName val="0"/>
          <c:showPercent val="0"/>
          <c:showBubbleSize val="0"/>
        </c:dLbls>
        <c:gapWidth val="150"/>
        <c:axId val="97698560"/>
        <c:axId val="97700096"/>
      </c:barChart>
      <c:catAx>
        <c:axId val="97698560"/>
        <c:scaling>
          <c:orientation val="minMax"/>
        </c:scaling>
        <c:delete val="0"/>
        <c:axPos val="b"/>
        <c:numFmt formatCode="General" sourceLinked="0"/>
        <c:majorTickMark val="out"/>
        <c:minorTickMark val="none"/>
        <c:tickLblPos val="nextTo"/>
        <c:txPr>
          <a:bodyPr/>
          <a:lstStyle/>
          <a:p>
            <a:pPr>
              <a:defRPr>
                <a:latin typeface="StobiSansCn Light" pitchFamily="50" charset="0"/>
              </a:defRPr>
            </a:pPr>
            <a:endParaRPr lang="mk-MK"/>
          </a:p>
        </c:txPr>
        <c:crossAx val="97700096"/>
        <c:crosses val="autoZero"/>
        <c:auto val="1"/>
        <c:lblAlgn val="ctr"/>
        <c:lblOffset val="100"/>
        <c:noMultiLvlLbl val="0"/>
      </c:catAx>
      <c:valAx>
        <c:axId val="97700096"/>
        <c:scaling>
          <c:orientation val="minMax"/>
        </c:scaling>
        <c:delete val="0"/>
        <c:axPos val="l"/>
        <c:majorGridlines/>
        <c:numFmt formatCode="General" sourceLinked="1"/>
        <c:majorTickMark val="out"/>
        <c:minorTickMark val="none"/>
        <c:tickLblPos val="nextTo"/>
        <c:txPr>
          <a:bodyPr/>
          <a:lstStyle/>
          <a:p>
            <a:pPr>
              <a:defRPr>
                <a:latin typeface="StobiSansCn Light" pitchFamily="50" charset="0"/>
              </a:defRPr>
            </a:pPr>
            <a:endParaRPr lang="mk-MK"/>
          </a:p>
        </c:txPr>
        <c:crossAx val="9769856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Настани!$C$3</c:f>
              <c:strCache>
                <c:ptCount val="1"/>
                <c:pt idx="0">
                  <c:v>Број на посети</c:v>
                </c:pt>
              </c:strCache>
            </c:strRef>
          </c:tx>
          <c:invertIfNegative val="0"/>
          <c:dLbls>
            <c:dLbl>
              <c:idx val="0"/>
              <c:layout>
                <c:manualLayout>
                  <c:x val="2.0442062797705702E-3"/>
                  <c:y val="-3.56868265693377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169437153688559E-3"/>
                  <c:y val="-1.76287061406697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940604646641393E-3"/>
                  <c:y val="-2.05141883933635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0482891027511584E-3"/>
                  <c:y val="-1.63699997091797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82195975503062E-3"/>
                  <c:y val="-1.28722044902647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0663215709148601E-3"/>
                  <c:y val="-7.8453308807491533E-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latin typeface="StobiSansCn Regular" pitchFamily="50" charset="0"/>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Настани!$B$4:$B$9</c:f>
              <c:numCache>
                <c:formatCode>General</c:formatCode>
                <c:ptCount val="6"/>
                <c:pt idx="0">
                  <c:v>2012</c:v>
                </c:pt>
                <c:pt idx="1">
                  <c:v>2013</c:v>
                </c:pt>
                <c:pt idx="2">
                  <c:v>2014</c:v>
                </c:pt>
                <c:pt idx="3">
                  <c:v>2015</c:v>
                </c:pt>
                <c:pt idx="4">
                  <c:v>2016</c:v>
                </c:pt>
                <c:pt idx="5">
                  <c:v>2017</c:v>
                </c:pt>
              </c:numCache>
            </c:numRef>
          </c:cat>
          <c:val>
            <c:numRef>
              <c:f>Настани!$C$4:$C$9</c:f>
              <c:numCache>
                <c:formatCode>General</c:formatCode>
                <c:ptCount val="6"/>
                <c:pt idx="0">
                  <c:v>300</c:v>
                </c:pt>
                <c:pt idx="1">
                  <c:v>600</c:v>
                </c:pt>
                <c:pt idx="2">
                  <c:v>2100</c:v>
                </c:pt>
                <c:pt idx="3">
                  <c:v>1710</c:v>
                </c:pt>
                <c:pt idx="4">
                  <c:v>1079</c:v>
                </c:pt>
                <c:pt idx="5">
                  <c:v>2462</c:v>
                </c:pt>
              </c:numCache>
            </c:numRef>
          </c:val>
        </c:ser>
        <c:dLbls>
          <c:showLegendKey val="0"/>
          <c:showVal val="0"/>
          <c:showCatName val="0"/>
          <c:showSerName val="0"/>
          <c:showPercent val="0"/>
          <c:showBubbleSize val="0"/>
        </c:dLbls>
        <c:gapWidth val="75"/>
        <c:axId val="97786880"/>
        <c:axId val="97813248"/>
      </c:barChart>
      <c:catAx>
        <c:axId val="97786880"/>
        <c:scaling>
          <c:orientation val="minMax"/>
        </c:scaling>
        <c:delete val="0"/>
        <c:axPos val="b"/>
        <c:numFmt formatCode="General" sourceLinked="1"/>
        <c:majorTickMark val="out"/>
        <c:minorTickMark val="none"/>
        <c:tickLblPos val="nextTo"/>
        <c:crossAx val="97813248"/>
        <c:crosses val="autoZero"/>
        <c:auto val="1"/>
        <c:lblAlgn val="ctr"/>
        <c:lblOffset val="100"/>
        <c:noMultiLvlLbl val="0"/>
      </c:catAx>
      <c:valAx>
        <c:axId val="97813248"/>
        <c:scaling>
          <c:orientation val="minMax"/>
        </c:scaling>
        <c:delete val="0"/>
        <c:axPos val="l"/>
        <c:majorGridlines/>
        <c:numFmt formatCode="General" sourceLinked="1"/>
        <c:majorTickMark val="out"/>
        <c:minorTickMark val="none"/>
        <c:tickLblPos val="nextTo"/>
        <c:txPr>
          <a:bodyPr/>
          <a:lstStyle/>
          <a:p>
            <a:pPr>
              <a:defRPr>
                <a:latin typeface="StobiSansCn Regular" pitchFamily="50" charset="0"/>
              </a:defRPr>
            </a:pPr>
            <a:endParaRPr lang="mk-MK"/>
          </a:p>
        </c:txPr>
        <c:crossAx val="97786880"/>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Sheet2!$C$1</c:f>
              <c:strCache>
                <c:ptCount val="1"/>
                <c:pt idx="0">
                  <c:v>2017</c:v>
                </c:pt>
              </c:strCache>
            </c:strRef>
          </c:tx>
          <c:invertIfNegative val="0"/>
          <c:dLbls>
            <c:spPr>
              <a:noFill/>
              <a:ln>
                <a:noFill/>
              </a:ln>
              <a:effectLst/>
            </c:spPr>
            <c:txPr>
              <a:bodyPr/>
              <a:lstStyle/>
              <a:p>
                <a:pPr>
                  <a:defRPr sz="1100"/>
                </a:pPr>
                <a:endParaRPr lang="mk-MK"/>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Sheet2!$A$2:$A$12</c:f>
              <c:strCache>
                <c:ptCount val="11"/>
                <c:pt idx="0">
                  <c:v>Градежништво</c:v>
                </c:pt>
                <c:pt idx="1">
                  <c:v>Архитектура</c:v>
                </c:pt>
                <c:pt idx="2">
                  <c:v>Електротехника</c:v>
                </c:pt>
                <c:pt idx="3">
                  <c:v>Машинство</c:v>
                </c:pt>
                <c:pt idx="4">
                  <c:v>Урбанизам</c:v>
                </c:pt>
                <c:pt idx="5">
                  <c:v>Геотехника</c:v>
                </c:pt>
                <c:pt idx="6">
                  <c:v>Геодезија</c:v>
                </c:pt>
                <c:pt idx="7">
                  <c:v>Сообраќај</c:v>
                </c:pt>
                <c:pt idx="8">
                  <c:v>Животна средина</c:v>
                </c:pt>
                <c:pt idx="9">
                  <c:v>ЗПР/ППЗ</c:v>
                </c:pt>
                <c:pt idx="10">
                  <c:v>Тех-Мет</c:v>
                </c:pt>
              </c:strCache>
            </c:strRef>
          </c:cat>
          <c:val>
            <c:numRef>
              <c:f>Sheet2!$C$2:$C$12</c:f>
              <c:numCache>
                <c:formatCode>General</c:formatCode>
                <c:ptCount val="11"/>
                <c:pt idx="0">
                  <c:v>1048</c:v>
                </c:pt>
                <c:pt idx="1">
                  <c:v>729</c:v>
                </c:pt>
                <c:pt idx="2">
                  <c:v>478</c:v>
                </c:pt>
                <c:pt idx="3">
                  <c:v>398</c:v>
                </c:pt>
                <c:pt idx="4">
                  <c:v>202</c:v>
                </c:pt>
                <c:pt idx="5">
                  <c:v>37</c:v>
                </c:pt>
                <c:pt idx="6">
                  <c:v>60</c:v>
                </c:pt>
                <c:pt idx="7">
                  <c:v>36</c:v>
                </c:pt>
                <c:pt idx="8">
                  <c:v>19</c:v>
                </c:pt>
                <c:pt idx="9">
                  <c:v>13</c:v>
                </c:pt>
                <c:pt idx="10">
                  <c:v>4</c:v>
                </c:pt>
              </c:numCache>
            </c:numRef>
          </c:val>
        </c:ser>
        <c:dLbls>
          <c:showLegendKey val="0"/>
          <c:showVal val="0"/>
          <c:showCatName val="0"/>
          <c:showSerName val="0"/>
          <c:showPercent val="0"/>
          <c:showBubbleSize val="0"/>
        </c:dLbls>
        <c:gapWidth val="150"/>
        <c:axId val="97131136"/>
        <c:axId val="97132928"/>
      </c:barChart>
      <c:catAx>
        <c:axId val="97131136"/>
        <c:scaling>
          <c:orientation val="minMax"/>
        </c:scaling>
        <c:delete val="0"/>
        <c:axPos val="b"/>
        <c:numFmt formatCode="General" sourceLinked="0"/>
        <c:majorTickMark val="out"/>
        <c:minorTickMark val="none"/>
        <c:tickLblPos val="nextTo"/>
        <c:txPr>
          <a:bodyPr/>
          <a:lstStyle/>
          <a:p>
            <a:pPr>
              <a:defRPr sz="1100"/>
            </a:pPr>
            <a:endParaRPr lang="mk-MK"/>
          </a:p>
        </c:txPr>
        <c:crossAx val="97132928"/>
        <c:crosses val="autoZero"/>
        <c:auto val="1"/>
        <c:lblAlgn val="ctr"/>
        <c:lblOffset val="100"/>
        <c:noMultiLvlLbl val="0"/>
      </c:catAx>
      <c:valAx>
        <c:axId val="97132928"/>
        <c:scaling>
          <c:orientation val="minMax"/>
        </c:scaling>
        <c:delete val="0"/>
        <c:axPos val="l"/>
        <c:majorGridlines/>
        <c:numFmt formatCode="General" sourceLinked="1"/>
        <c:majorTickMark val="out"/>
        <c:minorTickMark val="none"/>
        <c:tickLblPos val="nextTo"/>
        <c:txPr>
          <a:bodyPr/>
          <a:lstStyle/>
          <a:p>
            <a:pPr>
              <a:defRPr sz="1100"/>
            </a:pPr>
            <a:endParaRPr lang="mk-MK"/>
          </a:p>
        </c:txPr>
        <c:crossAx val="971311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floor>
    <c:sideWall>
      <c:thickness val="0"/>
    </c:sideWall>
    <c:backWall>
      <c:thickness val="0"/>
    </c:backWall>
    <c:plotArea>
      <c:layout/>
      <c:bar3DChart>
        <c:barDir val="col"/>
        <c:grouping val="clustered"/>
        <c:varyColors val="0"/>
        <c:ser>
          <c:idx val="1"/>
          <c:order val="0"/>
          <c:tx>
            <c:strRef>
              <c:f>Настани!$C$3</c:f>
              <c:strCache>
                <c:ptCount val="1"/>
                <c:pt idx="0">
                  <c:v>Број на посети</c:v>
                </c:pt>
              </c:strCache>
            </c:strRef>
          </c:tx>
          <c:invertIfNegative val="0"/>
          <c:dLbls>
            <c:dLbl>
              <c:idx val="0"/>
              <c:layout>
                <c:manualLayout>
                  <c:x val="2.6359143327841845E-2"/>
                  <c:y val="-4.07124681933842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376166941241037E-2"/>
                  <c:y val="-4.07124681933842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769357495881382E-2"/>
                  <c:y val="-4.07124681933842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6359143327841766E-2"/>
                  <c:y val="-4.07124681933842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1965952773201538E-2"/>
                  <c:y val="-4.74978795589483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698615974303439E-2"/>
                  <c:y val="-1.45513149624056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latin typeface="StobiSans Regular" pitchFamily="50" charset="0"/>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Настани!$B$4:$B$9</c:f>
              <c:numCache>
                <c:formatCode>General</c:formatCode>
                <c:ptCount val="6"/>
                <c:pt idx="0">
                  <c:v>2012</c:v>
                </c:pt>
                <c:pt idx="1">
                  <c:v>2013</c:v>
                </c:pt>
                <c:pt idx="2">
                  <c:v>2014</c:v>
                </c:pt>
                <c:pt idx="3">
                  <c:v>2015</c:v>
                </c:pt>
                <c:pt idx="4">
                  <c:v>2016</c:v>
                </c:pt>
                <c:pt idx="5">
                  <c:v>2017</c:v>
                </c:pt>
              </c:numCache>
            </c:numRef>
          </c:cat>
          <c:val>
            <c:numRef>
              <c:f>Настани!$C$4:$C$9</c:f>
              <c:numCache>
                <c:formatCode>General</c:formatCode>
                <c:ptCount val="6"/>
                <c:pt idx="0">
                  <c:v>300</c:v>
                </c:pt>
                <c:pt idx="1">
                  <c:v>600</c:v>
                </c:pt>
                <c:pt idx="2">
                  <c:v>2100</c:v>
                </c:pt>
                <c:pt idx="3">
                  <c:v>1710</c:v>
                </c:pt>
                <c:pt idx="4">
                  <c:v>1079</c:v>
                </c:pt>
                <c:pt idx="5">
                  <c:v>2426</c:v>
                </c:pt>
              </c:numCache>
            </c:numRef>
          </c:val>
        </c:ser>
        <c:dLbls>
          <c:showLegendKey val="0"/>
          <c:showVal val="0"/>
          <c:showCatName val="0"/>
          <c:showSerName val="0"/>
          <c:showPercent val="0"/>
          <c:showBubbleSize val="0"/>
        </c:dLbls>
        <c:gapWidth val="75"/>
        <c:gapDepth val="140"/>
        <c:shape val="box"/>
        <c:axId val="97171328"/>
        <c:axId val="97172864"/>
        <c:axId val="0"/>
      </c:bar3DChart>
      <c:catAx>
        <c:axId val="97171328"/>
        <c:scaling>
          <c:orientation val="minMax"/>
        </c:scaling>
        <c:delete val="0"/>
        <c:axPos val="b"/>
        <c:numFmt formatCode="General" sourceLinked="1"/>
        <c:majorTickMark val="out"/>
        <c:minorTickMark val="none"/>
        <c:tickLblPos val="nextTo"/>
        <c:txPr>
          <a:bodyPr/>
          <a:lstStyle/>
          <a:p>
            <a:pPr>
              <a:defRPr sz="1200">
                <a:latin typeface="StobiSans Regular" pitchFamily="50" charset="0"/>
              </a:defRPr>
            </a:pPr>
            <a:endParaRPr lang="mk-MK"/>
          </a:p>
        </c:txPr>
        <c:crossAx val="97172864"/>
        <c:crosses val="autoZero"/>
        <c:auto val="1"/>
        <c:lblAlgn val="ctr"/>
        <c:lblOffset val="100"/>
        <c:noMultiLvlLbl val="0"/>
      </c:catAx>
      <c:valAx>
        <c:axId val="97172864"/>
        <c:scaling>
          <c:orientation val="minMax"/>
        </c:scaling>
        <c:delete val="0"/>
        <c:axPos val="l"/>
        <c:majorGridlines/>
        <c:numFmt formatCode="General" sourceLinked="1"/>
        <c:majorTickMark val="out"/>
        <c:minorTickMark val="none"/>
        <c:tickLblPos val="nextTo"/>
        <c:txPr>
          <a:bodyPr/>
          <a:lstStyle/>
          <a:p>
            <a:pPr>
              <a:defRPr sz="1200">
                <a:latin typeface="StobiSans Regular" pitchFamily="50" charset="0"/>
              </a:defRPr>
            </a:pPr>
            <a:endParaRPr lang="mk-MK"/>
          </a:p>
        </c:txPr>
        <c:crossAx val="97171328"/>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600"/>
            </a:pPr>
            <a:r>
              <a:rPr lang="mk-MK" sz="1600" dirty="0">
                <a:latin typeface="StobiSansCn Light" pitchFamily="50" charset="0"/>
              </a:rPr>
              <a:t>БРОЈ НА ИЗДАДЕНИ</a:t>
            </a:r>
            <a:r>
              <a:rPr lang="mk-MK" sz="1600" baseline="0" dirty="0">
                <a:latin typeface="StobiSansCn Light" pitchFamily="50" charset="0"/>
              </a:rPr>
              <a:t> </a:t>
            </a:r>
            <a:r>
              <a:rPr lang="mk-MK" sz="1600" baseline="0" dirty="0" smtClean="0">
                <a:latin typeface="StobiSansCn Light" pitchFamily="50" charset="0"/>
              </a:rPr>
              <a:t>ПОТВРДИ ЗА </a:t>
            </a:r>
            <a:r>
              <a:rPr lang="mk-MK" sz="1600" dirty="0" smtClean="0">
                <a:latin typeface="StobiSansCn Light" pitchFamily="50" charset="0"/>
              </a:rPr>
              <a:t>СТРАНСКИ </a:t>
            </a:r>
            <a:r>
              <a:rPr lang="mk-MK" sz="1600" dirty="0">
                <a:latin typeface="StobiSansCn Light" pitchFamily="50" charset="0"/>
              </a:rPr>
              <a:t>ОВЛАСТУВАЊА </a:t>
            </a:r>
            <a:br>
              <a:rPr lang="mk-MK" sz="1600" dirty="0">
                <a:latin typeface="StobiSansCn Light" pitchFamily="50" charset="0"/>
              </a:rPr>
            </a:br>
            <a:r>
              <a:rPr lang="mk-MK" sz="1600" dirty="0">
                <a:latin typeface="StobiSansCn Light" pitchFamily="50" charset="0"/>
              </a:rPr>
              <a:t>ВО </a:t>
            </a:r>
            <a:r>
              <a:rPr lang="mk-MK" sz="1600" dirty="0" smtClean="0">
                <a:latin typeface="StobiSansCn Light" pitchFamily="50" charset="0"/>
              </a:rPr>
              <a:t>РЕПУБЛИКА МАКЕДОНИЈА</a:t>
            </a:r>
            <a:endParaRPr lang="mk-MK" sz="1600" dirty="0">
              <a:latin typeface="StobiSansCn Light" pitchFamily="50" charset="0"/>
            </a:endParaRPr>
          </a:p>
        </c:rich>
      </c:tx>
      <c:layout>
        <c:manualLayout>
          <c:xMode val="edge"/>
          <c:yMode val="edge"/>
          <c:x val="0.25015043258481579"/>
          <c:y val="4.9929783784378821E-3"/>
        </c:manualLayout>
      </c:layout>
      <c:overlay val="0"/>
    </c:title>
    <c:autoTitleDeleted val="0"/>
    <c:plotArea>
      <c:layout/>
      <c:barChart>
        <c:barDir val="col"/>
        <c:grouping val="clustered"/>
        <c:varyColors val="0"/>
        <c:ser>
          <c:idx val="0"/>
          <c:order val="0"/>
          <c:tx>
            <c:strRef>
              <c:f>Sheet1!$B$3</c:f>
              <c:strCache>
                <c:ptCount val="1"/>
                <c:pt idx="0">
                  <c:v>БРОЈ НА ИНЖЕНЕРИ</c:v>
                </c:pt>
              </c:strCache>
            </c:strRef>
          </c:tx>
          <c:invertIfNegative val="0"/>
          <c:dLbls>
            <c:dLbl>
              <c:idx val="0"/>
              <c:layout>
                <c:manualLayout>
                  <c:x val="2.2369323267341415E-3"/>
                  <c:y val="1.738003218029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73772461461504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864197530864482E-3"/>
                  <c:y val="5.1616388291740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3.395403265629348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0629961360175877E-17"/>
                  <c:y val="2.03724195937760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15125887093875E-7"/>
                  <c:y val="9.8912081120564963E-3"/>
                </c:manualLayout>
              </c:layout>
              <c:showLegendKey val="0"/>
              <c:showVal val="1"/>
              <c:showCatName val="0"/>
              <c:showSerName val="0"/>
              <c:showPercent val="0"/>
              <c:showBubbleSize val="0"/>
              <c:extLst>
                <c:ext xmlns:c15="http://schemas.microsoft.com/office/drawing/2012/chart" uri="{CE6537A1-D6FC-4f65-9D91-7224C49458BB}">
                  <c15:layout>
                    <c:manualLayout>
                      <c:w val="3.582567804024496E-2"/>
                      <c:h val="5.618358749034822E-2"/>
                    </c:manualLayout>
                  </c15:layout>
                </c:ext>
              </c:extLst>
            </c:dLbl>
            <c:dLbl>
              <c:idx val="7"/>
              <c:layout>
                <c:manualLayout>
                  <c:x val="-4.6296296296296866E-3"/>
                  <c:y val="-7.29879083430703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432098765432098E-3"/>
                  <c:y val="8.623306122256325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0864197530864196E-3"/>
                  <c:y val="2.66554278785896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2.894354867878715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5432098765432098E-3"/>
                  <c:y val="-1.792951015343868E-3"/>
                </c:manualLayout>
              </c:layout>
              <c:spPr>
                <a:solidFill>
                  <a:schemeClr val="bg1"/>
                </a:solidFill>
                <a:ln>
                  <a:noFill/>
                </a:ln>
                <a:effectLst/>
              </c:spPr>
              <c:txPr>
                <a:bodyPr/>
                <a:lstStyle/>
                <a:p>
                  <a:pPr>
                    <a:defRPr sz="1400" b="1">
                      <a:solidFill>
                        <a:schemeClr val="tx1">
                          <a:lumMod val="65000"/>
                          <a:lumOff val="35000"/>
                        </a:schemeClr>
                      </a:solidFill>
                      <a:latin typeface="StobiSansCn Light" pitchFamily="50" charset="0"/>
                    </a:defRPr>
                  </a:pPr>
                  <a:endParaRPr lang="mk-MK"/>
                </a:p>
              </c:txP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0864197530864196E-3"/>
                  <c:y val="-8.9657379464793319E-4"/>
                </c:manualLayout>
              </c:layout>
              <c:spPr>
                <a:solidFill>
                  <a:schemeClr val="bg1"/>
                </a:solidFill>
                <a:ln>
                  <a:noFill/>
                </a:ln>
                <a:effectLst/>
              </c:spPr>
              <c:txPr>
                <a:bodyPr/>
                <a:lstStyle/>
                <a:p>
                  <a:pPr>
                    <a:defRPr sz="1400" b="1">
                      <a:solidFill>
                        <a:schemeClr val="tx1">
                          <a:lumMod val="65000"/>
                          <a:lumOff val="35000"/>
                        </a:schemeClr>
                      </a:solidFill>
                      <a:latin typeface="StobiSansCn Light" pitchFamily="50" charset="0"/>
                    </a:defRPr>
                  </a:pPr>
                  <a:endParaRPr lang="mk-MK"/>
                </a:p>
              </c:txP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0864197530864196E-3"/>
                  <c:y val="1.74754243245325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4.6296296296296294E-3"/>
                  <c:y val="1.74754243245325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3.0864197530865328E-3"/>
                  <c:y val="9.985956756875764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3.0864197530863064E-3"/>
                  <c:y val="9.985956756875764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1">
                    <a:solidFill>
                      <a:schemeClr val="tx1">
                        <a:lumMod val="65000"/>
                        <a:lumOff val="35000"/>
                      </a:schemeClr>
                    </a:solidFill>
                    <a:latin typeface="StobiSansCn Light" pitchFamily="50" charset="0"/>
                  </a:defRPr>
                </a:pPr>
                <a:endParaRPr lang="mk-MK"/>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Sheet1!$A$4:$A$23</c:f>
              <c:strCache>
                <c:ptCount val="20"/>
                <c:pt idx="0">
                  <c:v>БУГАРИЈА</c:v>
                </c:pt>
                <c:pt idx="1">
                  <c:v>СРБИЈА</c:v>
                </c:pt>
                <c:pt idx="2">
                  <c:v>ХРВАТСКА</c:v>
                </c:pt>
                <c:pt idx="3">
                  <c:v>ИТАЛИЈА</c:v>
                </c:pt>
                <c:pt idx="4">
                  <c:v>СЛОВЕНИЈА</c:v>
                </c:pt>
                <c:pt idx="5">
                  <c:v>ГРЦИЈА</c:v>
                </c:pt>
                <c:pt idx="6">
                  <c:v>ТУРЦИЈА</c:v>
                </c:pt>
                <c:pt idx="7">
                  <c:v>ШПАНИЈА</c:v>
                </c:pt>
                <c:pt idx="8">
                  <c:v>АВСТРИЈА</c:v>
                </c:pt>
                <c:pt idx="9">
                  <c:v>БиХ</c:v>
                </c:pt>
                <c:pt idx="10">
                  <c:v>КИНА</c:v>
                </c:pt>
                <c:pt idx="11">
                  <c:v>ГЕРМАНИЈА</c:v>
                </c:pt>
                <c:pt idx="12">
                  <c:v>ЧЕШКА</c:v>
                </c:pt>
                <c:pt idx="13">
                  <c:v>УКРАИНА</c:v>
                </c:pt>
                <c:pt idx="14">
                  <c:v>ПОРТУГАЛИЈА</c:v>
                </c:pt>
                <c:pt idx="15">
                  <c:v>РЕПУБЛИКА СРПСКА</c:v>
                </c:pt>
                <c:pt idx="16">
                  <c:v>РОМАНИЈА</c:v>
                </c:pt>
                <c:pt idx="17">
                  <c:v>АНГЛИЈА</c:v>
                </c:pt>
                <c:pt idx="18">
                  <c:v>ЦРНА ГОРА</c:v>
                </c:pt>
                <c:pt idx="19">
                  <c:v>АВСТРАЛИЈА</c:v>
                </c:pt>
              </c:strCache>
            </c:strRef>
          </c:cat>
          <c:val>
            <c:numRef>
              <c:f>Sheet1!$B$4:$B$23</c:f>
              <c:numCache>
                <c:formatCode>General</c:formatCode>
                <c:ptCount val="20"/>
                <c:pt idx="0">
                  <c:v>93</c:v>
                </c:pt>
                <c:pt idx="1">
                  <c:v>87</c:v>
                </c:pt>
                <c:pt idx="2">
                  <c:v>44</c:v>
                </c:pt>
                <c:pt idx="3">
                  <c:v>41</c:v>
                </c:pt>
                <c:pt idx="4">
                  <c:v>36</c:v>
                </c:pt>
                <c:pt idx="5">
                  <c:v>35</c:v>
                </c:pt>
                <c:pt idx="6">
                  <c:v>23</c:v>
                </c:pt>
                <c:pt idx="7">
                  <c:v>19</c:v>
                </c:pt>
                <c:pt idx="8">
                  <c:v>11</c:v>
                </c:pt>
                <c:pt idx="9">
                  <c:v>10</c:v>
                </c:pt>
                <c:pt idx="10">
                  <c:v>9</c:v>
                </c:pt>
                <c:pt idx="11">
                  <c:v>7</c:v>
                </c:pt>
                <c:pt idx="12">
                  <c:v>7</c:v>
                </c:pt>
                <c:pt idx="13">
                  <c:v>5</c:v>
                </c:pt>
                <c:pt idx="14">
                  <c:v>5</c:v>
                </c:pt>
                <c:pt idx="15">
                  <c:v>3</c:v>
                </c:pt>
                <c:pt idx="16">
                  <c:v>3</c:v>
                </c:pt>
                <c:pt idx="17">
                  <c:v>2</c:v>
                </c:pt>
                <c:pt idx="18">
                  <c:v>2</c:v>
                </c:pt>
                <c:pt idx="19">
                  <c:v>1</c:v>
                </c:pt>
              </c:numCache>
            </c:numRef>
          </c:val>
        </c:ser>
        <c:dLbls>
          <c:showLegendKey val="0"/>
          <c:showVal val="0"/>
          <c:showCatName val="0"/>
          <c:showSerName val="0"/>
          <c:showPercent val="0"/>
          <c:showBubbleSize val="0"/>
        </c:dLbls>
        <c:gapWidth val="150"/>
        <c:axId val="97232768"/>
        <c:axId val="97234304"/>
      </c:barChart>
      <c:catAx>
        <c:axId val="97232768"/>
        <c:scaling>
          <c:orientation val="minMax"/>
        </c:scaling>
        <c:delete val="0"/>
        <c:axPos val="b"/>
        <c:numFmt formatCode="General" sourceLinked="0"/>
        <c:majorTickMark val="out"/>
        <c:minorTickMark val="none"/>
        <c:tickLblPos val="nextTo"/>
        <c:txPr>
          <a:bodyPr/>
          <a:lstStyle/>
          <a:p>
            <a:pPr>
              <a:defRPr>
                <a:latin typeface="StobiSansCn Light" pitchFamily="50" charset="0"/>
              </a:defRPr>
            </a:pPr>
            <a:endParaRPr lang="mk-MK"/>
          </a:p>
        </c:txPr>
        <c:crossAx val="97234304"/>
        <c:crosses val="autoZero"/>
        <c:auto val="1"/>
        <c:lblAlgn val="ctr"/>
        <c:lblOffset val="100"/>
        <c:noMultiLvlLbl val="0"/>
      </c:catAx>
      <c:valAx>
        <c:axId val="97234304"/>
        <c:scaling>
          <c:orientation val="minMax"/>
        </c:scaling>
        <c:delete val="0"/>
        <c:axPos val="l"/>
        <c:majorGridlines/>
        <c:numFmt formatCode="General" sourceLinked="1"/>
        <c:majorTickMark val="out"/>
        <c:minorTickMark val="none"/>
        <c:tickLblPos val="nextTo"/>
        <c:txPr>
          <a:bodyPr/>
          <a:lstStyle/>
          <a:p>
            <a:pPr>
              <a:defRPr>
                <a:latin typeface="StobiSansCn Light" pitchFamily="50" charset="0"/>
              </a:defRPr>
            </a:pPr>
            <a:endParaRPr lang="mk-MK"/>
          </a:p>
        </c:txPr>
        <c:crossAx val="972327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dPt>
            <c:idx val="4"/>
            <c:bubble3D val="0"/>
            <c:spPr>
              <a:solidFill>
                <a:schemeClr val="accent4">
                  <a:lumMod val="60000"/>
                </a:schemeClr>
              </a:solidFill>
              <a:ln w="19050">
                <a:solidFill>
                  <a:schemeClr val="lt1"/>
                </a:solidFill>
              </a:ln>
              <a:effectLst/>
            </c:spPr>
          </c:dPt>
          <c:dPt>
            <c:idx val="5"/>
            <c:bubble3D val="0"/>
            <c:spPr>
              <a:solidFill>
                <a:schemeClr val="accent6">
                  <a:lumMod val="60000"/>
                </a:schemeClr>
              </a:solidFill>
              <a:ln w="19050">
                <a:solidFill>
                  <a:schemeClr val="lt1"/>
                </a:solidFill>
              </a:ln>
              <a:effectLst/>
            </c:spPr>
          </c:dPt>
          <c:dPt>
            <c:idx val="6"/>
            <c:bubble3D val="0"/>
            <c:spPr>
              <a:solidFill>
                <a:schemeClr val="accent2">
                  <a:lumMod val="80000"/>
                  <a:lumOff val="20000"/>
                </a:schemeClr>
              </a:solidFill>
              <a:ln w="19050">
                <a:solidFill>
                  <a:schemeClr val="lt1"/>
                </a:solidFill>
              </a:ln>
              <a:effectLst/>
            </c:spPr>
          </c:dPt>
          <c:dPt>
            <c:idx val="7"/>
            <c:bubble3D val="0"/>
            <c:spPr>
              <a:solidFill>
                <a:schemeClr val="accent4">
                  <a:lumMod val="80000"/>
                  <a:lumOff val="20000"/>
                </a:schemeClr>
              </a:solidFill>
              <a:ln w="19050">
                <a:solidFill>
                  <a:schemeClr val="lt1"/>
                </a:solidFill>
              </a:ln>
              <a:effectLst/>
            </c:spPr>
          </c:dPt>
          <c:dPt>
            <c:idx val="8"/>
            <c:bubble3D val="0"/>
            <c:spPr>
              <a:solidFill>
                <a:schemeClr val="accent6">
                  <a:lumMod val="80000"/>
                  <a:lumOff val="20000"/>
                </a:schemeClr>
              </a:solidFill>
              <a:ln w="19050">
                <a:solidFill>
                  <a:schemeClr val="lt1"/>
                </a:solidFill>
              </a:ln>
              <a:effectLst/>
            </c:spPr>
          </c:dPt>
          <c:dPt>
            <c:idx val="9"/>
            <c:bubble3D val="0"/>
            <c:spPr>
              <a:solidFill>
                <a:schemeClr val="accent2">
                  <a:lumMod val="80000"/>
                </a:schemeClr>
              </a:solidFill>
              <a:ln w="19050">
                <a:solidFill>
                  <a:schemeClr val="lt1"/>
                </a:solidFill>
              </a:ln>
              <a:effectLst/>
            </c:spPr>
          </c:dPt>
          <c:dPt>
            <c:idx val="10"/>
            <c:bubble3D val="0"/>
            <c:spPr>
              <a:solidFill>
                <a:schemeClr val="accent4">
                  <a:lumMod val="80000"/>
                </a:schemeClr>
              </a:solidFill>
              <a:ln w="19050">
                <a:solidFill>
                  <a:schemeClr val="lt1"/>
                </a:solidFill>
              </a:ln>
              <a:effectLst/>
            </c:spPr>
          </c:dPt>
          <c:dPt>
            <c:idx val="11"/>
            <c:bubble3D val="0"/>
            <c:spPr>
              <a:solidFill>
                <a:schemeClr val="accent6">
                  <a:lumMod val="80000"/>
                </a:schemeClr>
              </a:solidFill>
              <a:ln w="19050">
                <a:solidFill>
                  <a:schemeClr val="lt1"/>
                </a:solidFill>
              </a:ln>
              <a:effectLst/>
            </c:spPr>
          </c:dPt>
          <c:dPt>
            <c:idx val="12"/>
            <c:bubble3D val="0"/>
            <c:spPr>
              <a:solidFill>
                <a:schemeClr val="accent2">
                  <a:lumMod val="60000"/>
                  <a:lumOff val="40000"/>
                </a:schemeClr>
              </a:solidFill>
              <a:ln w="19050">
                <a:solidFill>
                  <a:schemeClr val="lt1"/>
                </a:solidFill>
              </a:ln>
              <a:effectLst/>
            </c:spPr>
          </c:dPt>
          <c:dPt>
            <c:idx val="13"/>
            <c:bubble3D val="0"/>
            <c:spPr>
              <a:solidFill>
                <a:schemeClr val="accent4">
                  <a:lumMod val="60000"/>
                  <a:lumOff val="40000"/>
                </a:schemeClr>
              </a:solidFill>
              <a:ln w="19050">
                <a:solidFill>
                  <a:schemeClr val="lt1"/>
                </a:solidFill>
              </a:ln>
              <a:effectLst/>
            </c:spPr>
          </c:dPt>
          <c:dPt>
            <c:idx val="14"/>
            <c:bubble3D val="0"/>
            <c:spPr>
              <a:solidFill>
                <a:schemeClr val="accent6">
                  <a:lumMod val="60000"/>
                  <a:lumOff val="40000"/>
                </a:schemeClr>
              </a:solidFill>
              <a:ln w="19050">
                <a:solidFill>
                  <a:schemeClr val="lt1"/>
                </a:solidFill>
              </a:ln>
              <a:effectLst/>
            </c:spPr>
          </c:dPt>
          <c:dPt>
            <c:idx val="15"/>
            <c:bubble3D val="0"/>
            <c:spPr>
              <a:solidFill>
                <a:schemeClr val="accent2">
                  <a:lumMod val="50000"/>
                </a:schemeClr>
              </a:solidFill>
              <a:ln w="19050">
                <a:solidFill>
                  <a:schemeClr val="lt1"/>
                </a:solidFill>
              </a:ln>
              <a:effectLst/>
            </c:spPr>
          </c:dPt>
          <c:dPt>
            <c:idx val="16"/>
            <c:bubble3D val="0"/>
            <c:spPr>
              <a:solidFill>
                <a:schemeClr val="accent4">
                  <a:lumMod val="50000"/>
                </a:schemeClr>
              </a:solidFill>
              <a:ln w="19050">
                <a:solidFill>
                  <a:schemeClr val="lt1"/>
                </a:solidFill>
              </a:ln>
              <a:effectLst/>
            </c:spPr>
          </c:dPt>
          <c:dPt>
            <c:idx val="17"/>
            <c:bubble3D val="0"/>
            <c:spPr>
              <a:solidFill>
                <a:schemeClr val="accent6">
                  <a:lumMod val="50000"/>
                </a:schemeClr>
              </a:solidFill>
              <a:ln w="19050">
                <a:solidFill>
                  <a:schemeClr val="lt1"/>
                </a:solidFill>
              </a:ln>
              <a:effectLst/>
            </c:spPr>
          </c:dPt>
          <c:dPt>
            <c:idx val="18"/>
            <c:bubble3D val="0"/>
            <c:spPr>
              <a:solidFill>
                <a:schemeClr val="accent2">
                  <a:lumMod val="70000"/>
                  <a:lumOff val="30000"/>
                </a:schemeClr>
              </a:solidFill>
              <a:ln w="19050">
                <a:solidFill>
                  <a:schemeClr val="lt1"/>
                </a:solidFill>
              </a:ln>
              <a:effectLst/>
            </c:spPr>
          </c:dPt>
          <c:dPt>
            <c:idx val="19"/>
            <c:bubble3D val="0"/>
            <c:spPr>
              <a:solidFill>
                <a:schemeClr val="accent4">
                  <a:lumMod val="70000"/>
                  <a:lumOff val="30000"/>
                </a:schemeClr>
              </a:solidFill>
              <a:ln w="19050">
                <a:solidFill>
                  <a:schemeClr val="lt1"/>
                </a:solidFill>
              </a:ln>
              <a:effectLst/>
            </c:spPr>
          </c:dPt>
          <c:cat>
            <c:strRef>
              <c:f>Sheet1!$A$4:$A$23</c:f>
              <c:strCache>
                <c:ptCount val="20"/>
                <c:pt idx="0">
                  <c:v>БУГАРИЈА</c:v>
                </c:pt>
                <c:pt idx="1">
                  <c:v>СРБИЈА</c:v>
                </c:pt>
                <c:pt idx="2">
                  <c:v>ХРВАТСКА</c:v>
                </c:pt>
                <c:pt idx="3">
                  <c:v>ИТАЛИЈА</c:v>
                </c:pt>
                <c:pt idx="4">
                  <c:v>СЛОВЕНИЈА</c:v>
                </c:pt>
                <c:pt idx="5">
                  <c:v>ГРЦИЈА</c:v>
                </c:pt>
                <c:pt idx="6">
                  <c:v>ТУРЦИЈА</c:v>
                </c:pt>
                <c:pt idx="7">
                  <c:v>ШПАНИЈА</c:v>
                </c:pt>
                <c:pt idx="8">
                  <c:v>АВСТРИЈА</c:v>
                </c:pt>
                <c:pt idx="9">
                  <c:v>БиХ</c:v>
                </c:pt>
                <c:pt idx="10">
                  <c:v>КИНА</c:v>
                </c:pt>
                <c:pt idx="11">
                  <c:v>ГЕРМАНИЈА</c:v>
                </c:pt>
                <c:pt idx="12">
                  <c:v>ЧЕШКА</c:v>
                </c:pt>
                <c:pt idx="13">
                  <c:v>УКРАИНА</c:v>
                </c:pt>
                <c:pt idx="14">
                  <c:v>ПОРТУГАЛИЈА</c:v>
                </c:pt>
                <c:pt idx="15">
                  <c:v>РЕПУБЛИКА СРПСКА</c:v>
                </c:pt>
                <c:pt idx="16">
                  <c:v>РОМАНИЈА</c:v>
                </c:pt>
                <c:pt idx="17">
                  <c:v>АНГЛИЈА</c:v>
                </c:pt>
                <c:pt idx="18">
                  <c:v>ЦРНА ГОРА</c:v>
                </c:pt>
                <c:pt idx="19">
                  <c:v>АВСТРАЛИЈА</c:v>
                </c:pt>
              </c:strCache>
            </c:strRef>
          </c:cat>
          <c:val>
            <c:numRef>
              <c:f>Sheet1!$C$4:$C$23</c:f>
              <c:numCache>
                <c:formatCode>0.0%</c:formatCode>
                <c:ptCount val="20"/>
                <c:pt idx="0">
                  <c:v>0.20993227990970656</c:v>
                </c:pt>
                <c:pt idx="1">
                  <c:v>0.19638826185101579</c:v>
                </c:pt>
                <c:pt idx="2">
                  <c:v>9.9322799097065456E-2</c:v>
                </c:pt>
                <c:pt idx="3">
                  <c:v>9.2550790067720087E-2</c:v>
                </c:pt>
                <c:pt idx="4">
                  <c:v>8.1264108352144468E-2</c:v>
                </c:pt>
                <c:pt idx="5">
                  <c:v>7.900677200902935E-2</c:v>
                </c:pt>
                <c:pt idx="6">
                  <c:v>5.1918735891647853E-2</c:v>
                </c:pt>
                <c:pt idx="7">
                  <c:v>4.2889390519187359E-2</c:v>
                </c:pt>
                <c:pt idx="8">
                  <c:v>2.4830699774266364E-2</c:v>
                </c:pt>
                <c:pt idx="9">
                  <c:v>2.2573363431151242E-2</c:v>
                </c:pt>
                <c:pt idx="10">
                  <c:v>2.0316027088036117E-2</c:v>
                </c:pt>
                <c:pt idx="11">
                  <c:v>1.580135440180587E-2</c:v>
                </c:pt>
                <c:pt idx="12">
                  <c:v>1.580135440180587E-2</c:v>
                </c:pt>
                <c:pt idx="13">
                  <c:v>1.1286681715575621E-2</c:v>
                </c:pt>
                <c:pt idx="14">
                  <c:v>1.1286681715575621E-2</c:v>
                </c:pt>
                <c:pt idx="15">
                  <c:v>6.7720090293453723E-3</c:v>
                </c:pt>
                <c:pt idx="16">
                  <c:v>6.7720090293453723E-3</c:v>
                </c:pt>
                <c:pt idx="17">
                  <c:v>4.5146726862302479E-3</c:v>
                </c:pt>
                <c:pt idx="18">
                  <c:v>4.5146726862302479E-3</c:v>
                </c:pt>
                <c:pt idx="19">
                  <c:v>2.257336343115124E-3</c:v>
                </c:pt>
              </c:numCache>
            </c:numRef>
          </c:val>
        </c:ser>
        <c:dLbls>
          <c:dLblPos val="inEnd"/>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mk-M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99868766404183E-2"/>
          <c:y val="2.4529799079989707E-2"/>
          <c:w val="0.79707841207349084"/>
          <c:h val="0.8752262406849309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Sheet1!$A$1:$I$1</c:f>
              <c:numCache>
                <c:formatCode>General</c:formatCode>
                <c:ptCount val="9"/>
                <c:pt idx="0">
                  <c:v>12</c:v>
                </c:pt>
                <c:pt idx="1">
                  <c:v>38</c:v>
                </c:pt>
                <c:pt idx="2">
                  <c:v>50</c:v>
                </c:pt>
                <c:pt idx="3">
                  <c:v>87</c:v>
                </c:pt>
                <c:pt idx="4">
                  <c:v>96</c:v>
                </c:pt>
                <c:pt idx="5">
                  <c:v>90</c:v>
                </c:pt>
                <c:pt idx="6">
                  <c:v>33</c:v>
                </c:pt>
                <c:pt idx="7">
                  <c:v>55</c:v>
                </c:pt>
                <c:pt idx="8">
                  <c:v>9</c:v>
                </c:pt>
              </c:numCache>
            </c:numRef>
          </c:val>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Sheet1!$A$2:$I$2</c:f>
              <c:numCache>
                <c:formatCode>General</c:formatCode>
                <c:ptCount val="9"/>
                <c:pt idx="0">
                  <c:v>12</c:v>
                </c:pt>
                <c:pt idx="1">
                  <c:v>50</c:v>
                </c:pt>
                <c:pt idx="2">
                  <c:v>100</c:v>
                </c:pt>
                <c:pt idx="3">
                  <c:v>187</c:v>
                </c:pt>
                <c:pt idx="4">
                  <c:v>307</c:v>
                </c:pt>
                <c:pt idx="5">
                  <c:v>397</c:v>
                </c:pt>
                <c:pt idx="6">
                  <c:v>430</c:v>
                </c:pt>
                <c:pt idx="7">
                  <c:v>485</c:v>
                </c:pt>
                <c:pt idx="8">
                  <c:v>494</c:v>
                </c:pt>
              </c:numCache>
            </c:numRef>
          </c:val>
        </c:ser>
        <c:dLbls>
          <c:dLblPos val="outEnd"/>
          <c:showLegendKey val="0"/>
          <c:showVal val="1"/>
          <c:showCatName val="0"/>
          <c:showSerName val="0"/>
          <c:showPercent val="0"/>
          <c:showBubbleSize val="0"/>
        </c:dLbls>
        <c:gapWidth val="219"/>
        <c:overlap val="-27"/>
        <c:axId val="97411840"/>
        <c:axId val="97413376"/>
      </c:barChart>
      <c:catAx>
        <c:axId val="9741184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97413376"/>
        <c:crosses val="autoZero"/>
        <c:auto val="1"/>
        <c:lblAlgn val="ctr"/>
        <c:lblOffset val="100"/>
        <c:noMultiLvlLbl val="0"/>
      </c:catAx>
      <c:valAx>
        <c:axId val="97413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9741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'Активни 2012-2016'!$C$2</c:f>
              <c:strCache>
                <c:ptCount val="1"/>
                <c:pt idx="0">
                  <c:v>Активни</c:v>
                </c:pt>
              </c:strCache>
            </c:strRef>
          </c:tx>
          <c:invertIfNegative val="0"/>
          <c:dLbls>
            <c:dLbl>
              <c:idx val="0"/>
              <c:layout>
                <c:manualLayout>
                  <c:x val="3.0864197530864196E-3"/>
                  <c:y val="-2.882653067360191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B2B-4738-8CEF-A19FD13EAEA2}"/>
                </c:ext>
                <c:ext xmlns:c15="http://schemas.microsoft.com/office/drawing/2012/chart" uri="{CE6537A1-D6FC-4f65-9D91-7224C49458BB}">
                  <c15:layout/>
                </c:ext>
              </c:extLst>
            </c:dLbl>
            <c:dLbl>
              <c:idx val="1"/>
              <c:layout>
                <c:manualLayout>
                  <c:x val="0"/>
                  <c:y val="-2.17894196449272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2B-4738-8CEF-A19FD13EAEA2}"/>
                </c:ext>
                <c:ext xmlns:c15="http://schemas.microsoft.com/office/drawing/2012/chart" uri="{CE6537A1-D6FC-4f65-9D91-7224C49458BB}">
                  <c15:layout/>
                </c:ext>
              </c:extLst>
            </c:dLbl>
            <c:dLbl>
              <c:idx val="2"/>
              <c:layout>
                <c:manualLayout>
                  <c:x val="0"/>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2B-4738-8CEF-A19FD13EAEA2}"/>
                </c:ext>
                <c:ext xmlns:c15="http://schemas.microsoft.com/office/drawing/2012/chart" uri="{CE6537A1-D6FC-4f65-9D91-7224C49458BB}">
                  <c15:layout/>
                </c:ext>
              </c:extLst>
            </c:dLbl>
            <c:dLbl>
              <c:idx val="3"/>
              <c:layout>
                <c:manualLayout>
                  <c:x val="2.7777777777777779E-3"/>
                  <c:y val="-2.42924931626252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2B-4738-8CEF-A19FD13EAEA2}"/>
                </c:ext>
                <c:ext xmlns:c15="http://schemas.microsoft.com/office/drawing/2012/chart" uri="{CE6537A1-D6FC-4f65-9D91-7224C49458BB}">
                  <c15:layout/>
                </c:ext>
              </c:extLst>
            </c:dLbl>
            <c:dLbl>
              <c:idx val="4"/>
              <c:layout>
                <c:manualLayout>
                  <c:x val="1.2996986487800136E-2"/>
                  <c:y val="-1.98919441041758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2B-4738-8CEF-A19FD13EAEA2}"/>
                </c:ext>
                <c:ext xmlns:c15="http://schemas.microsoft.com/office/drawing/2012/chart" uri="{CE6537A1-D6FC-4f65-9D91-7224C49458BB}">
                  <c15:layout/>
                </c:ext>
              </c:extLst>
            </c:dLbl>
            <c:dLbl>
              <c:idx val="5"/>
              <c:layout>
                <c:manualLayout>
                  <c:x val="1.4506051326917355E-2"/>
                  <c:y val="-4.1344861283851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2B-4738-8CEF-A19FD13EAEA2}"/>
                </c:ext>
                <c:ext xmlns:c15="http://schemas.microsoft.com/office/drawing/2012/chart" uri="{CE6537A1-D6FC-4f65-9D91-7224C49458BB}">
                  <c15:layout/>
                </c:ext>
              </c:extLst>
            </c:dLbl>
            <c:spPr>
              <a:noFill/>
              <a:ln>
                <a:noFill/>
              </a:ln>
              <a:effectLst/>
            </c:spPr>
            <c:txPr>
              <a:bodyPr/>
              <a:lstStyle/>
              <a:p>
                <a:pPr>
                  <a:defRPr sz="1000">
                    <a:latin typeface="StobiSansCn Regular" pitchFamily="50" charset="0"/>
                  </a:defRPr>
                </a:pPr>
                <a:endParaRPr lang="mk-M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'Активни 2012-2016'!$B$3:$B$8</c:f>
              <c:numCache>
                <c:formatCode>General</c:formatCode>
                <c:ptCount val="6"/>
                <c:pt idx="0">
                  <c:v>2012</c:v>
                </c:pt>
                <c:pt idx="1">
                  <c:v>2013</c:v>
                </c:pt>
                <c:pt idx="2">
                  <c:v>2014</c:v>
                </c:pt>
                <c:pt idx="3">
                  <c:v>2015</c:v>
                </c:pt>
                <c:pt idx="4">
                  <c:v>2016</c:v>
                </c:pt>
                <c:pt idx="5">
                  <c:v>2017</c:v>
                </c:pt>
              </c:numCache>
            </c:numRef>
          </c:cat>
          <c:val>
            <c:numRef>
              <c:f>'Активни 2012-2016'!$C$3:$C$8</c:f>
              <c:numCache>
                <c:formatCode>General</c:formatCode>
                <c:ptCount val="6"/>
                <c:pt idx="0">
                  <c:v>1370</c:v>
                </c:pt>
                <c:pt idx="1">
                  <c:v>2096</c:v>
                </c:pt>
                <c:pt idx="2">
                  <c:v>2369</c:v>
                </c:pt>
                <c:pt idx="3">
                  <c:v>2567</c:v>
                </c:pt>
                <c:pt idx="4">
                  <c:v>3152</c:v>
                </c:pt>
                <c:pt idx="5">
                  <c:v>3006</c:v>
                </c:pt>
              </c:numCache>
            </c:numRef>
          </c:val>
          <c:extLst xmlns:c16r2="http://schemas.microsoft.com/office/drawing/2015/06/chart">
            <c:ext xmlns:c16="http://schemas.microsoft.com/office/drawing/2014/chart" uri="{C3380CC4-5D6E-409C-BE32-E72D297353CC}">
              <c16:uniqueId val="{00000006-4B2B-4738-8CEF-A19FD13EAEA2}"/>
            </c:ext>
          </c:extLst>
        </c:ser>
        <c:dLbls>
          <c:showLegendKey val="0"/>
          <c:showVal val="0"/>
          <c:showCatName val="0"/>
          <c:showSerName val="0"/>
          <c:showPercent val="0"/>
          <c:showBubbleSize val="0"/>
        </c:dLbls>
        <c:gapWidth val="150"/>
        <c:shape val="box"/>
        <c:axId val="97472512"/>
        <c:axId val="97474048"/>
        <c:axId val="0"/>
      </c:bar3DChart>
      <c:catAx>
        <c:axId val="97472512"/>
        <c:scaling>
          <c:orientation val="minMax"/>
        </c:scaling>
        <c:delete val="0"/>
        <c:axPos val="b"/>
        <c:numFmt formatCode="General" sourceLinked="1"/>
        <c:majorTickMark val="out"/>
        <c:minorTickMark val="none"/>
        <c:tickLblPos val="nextTo"/>
        <c:txPr>
          <a:bodyPr/>
          <a:lstStyle/>
          <a:p>
            <a:pPr>
              <a:defRPr sz="1000">
                <a:latin typeface="StobiSansCn Regular" pitchFamily="50" charset="0"/>
              </a:defRPr>
            </a:pPr>
            <a:endParaRPr lang="mk-MK"/>
          </a:p>
        </c:txPr>
        <c:crossAx val="97474048"/>
        <c:crosses val="autoZero"/>
        <c:auto val="1"/>
        <c:lblAlgn val="ctr"/>
        <c:lblOffset val="100"/>
        <c:noMultiLvlLbl val="0"/>
      </c:catAx>
      <c:valAx>
        <c:axId val="97474048"/>
        <c:scaling>
          <c:orientation val="minMax"/>
          <c:max val="3200"/>
        </c:scaling>
        <c:delete val="0"/>
        <c:axPos val="l"/>
        <c:majorGridlines/>
        <c:numFmt formatCode="General" sourceLinked="1"/>
        <c:majorTickMark val="out"/>
        <c:minorTickMark val="none"/>
        <c:tickLblPos val="nextTo"/>
        <c:txPr>
          <a:bodyPr/>
          <a:lstStyle/>
          <a:p>
            <a:pPr>
              <a:defRPr sz="1000">
                <a:latin typeface="StobiSansCn Regular" pitchFamily="50" charset="0"/>
              </a:defRPr>
            </a:pPr>
            <a:endParaRPr lang="mk-MK"/>
          </a:p>
        </c:txPr>
        <c:crossAx val="97472512"/>
        <c:crosses val="autoZero"/>
        <c:crossBetween val="between"/>
        <c:majorUnit val="400"/>
      </c:valAx>
    </c:plotArea>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339919315641106E-2"/>
          <c:y val="3.9407489240222908E-2"/>
          <c:w val="0.85403519004568873"/>
          <c:h val="0.8354292482460941"/>
        </c:manualLayout>
      </c:layout>
      <c:barChart>
        <c:barDir val="col"/>
        <c:grouping val="clustered"/>
        <c:varyColors val="0"/>
        <c:ser>
          <c:idx val="0"/>
          <c:order val="0"/>
          <c:tx>
            <c:v>Мажи</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mk-M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Sheet1!$B$3:$B$7</c:f>
              <c:strCache>
                <c:ptCount val="5"/>
                <c:pt idx="0">
                  <c:v>0 - 30</c:v>
                </c:pt>
                <c:pt idx="1">
                  <c:v>31 - 40</c:v>
                </c:pt>
                <c:pt idx="2">
                  <c:v>41 - 50</c:v>
                </c:pt>
                <c:pt idx="3">
                  <c:v>51 - 60</c:v>
                </c:pt>
                <c:pt idx="4">
                  <c:v>61 - 100</c:v>
                </c:pt>
              </c:strCache>
            </c:strRef>
          </c:cat>
          <c:val>
            <c:numRef>
              <c:f>Sheet1!$C$3:$C$7</c:f>
              <c:numCache>
                <c:formatCode>General</c:formatCode>
                <c:ptCount val="5"/>
                <c:pt idx="0">
                  <c:v>262</c:v>
                </c:pt>
                <c:pt idx="1">
                  <c:v>1031</c:v>
                </c:pt>
                <c:pt idx="2">
                  <c:v>1009</c:v>
                </c:pt>
                <c:pt idx="3">
                  <c:v>1346</c:v>
                </c:pt>
                <c:pt idx="4">
                  <c:v>1536</c:v>
                </c:pt>
              </c:numCache>
            </c:numRef>
          </c:val>
          <c:extLst xmlns:c16r2="http://schemas.microsoft.com/office/drawing/2015/06/chart">
            <c:ext xmlns:c16="http://schemas.microsoft.com/office/drawing/2014/chart" uri="{C3380CC4-5D6E-409C-BE32-E72D297353CC}">
              <c16:uniqueId val="{00000000-644D-4A02-9785-A6FDC18F6540}"/>
            </c:ext>
          </c:extLst>
        </c:ser>
        <c:ser>
          <c:idx val="1"/>
          <c:order val="1"/>
          <c:tx>
            <c:v>Жени</c:v>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mk-M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Sheet1!$B$3:$B$7</c:f>
              <c:strCache>
                <c:ptCount val="5"/>
                <c:pt idx="0">
                  <c:v>0 - 30</c:v>
                </c:pt>
                <c:pt idx="1">
                  <c:v>31 - 40</c:v>
                </c:pt>
                <c:pt idx="2">
                  <c:v>41 - 50</c:v>
                </c:pt>
                <c:pt idx="3">
                  <c:v>51 - 60</c:v>
                </c:pt>
                <c:pt idx="4">
                  <c:v>61 - 100</c:v>
                </c:pt>
              </c:strCache>
            </c:strRef>
          </c:cat>
          <c:val>
            <c:numRef>
              <c:f>Sheet1!$D$3:$D$7</c:f>
              <c:numCache>
                <c:formatCode>General</c:formatCode>
                <c:ptCount val="5"/>
                <c:pt idx="0">
                  <c:v>179</c:v>
                </c:pt>
                <c:pt idx="1">
                  <c:v>491</c:v>
                </c:pt>
                <c:pt idx="2">
                  <c:v>392</c:v>
                </c:pt>
                <c:pt idx="3">
                  <c:v>445</c:v>
                </c:pt>
                <c:pt idx="4">
                  <c:v>465</c:v>
                </c:pt>
              </c:numCache>
            </c:numRef>
          </c:val>
          <c:extLst xmlns:c16r2="http://schemas.microsoft.com/office/drawing/2015/06/chart">
            <c:ext xmlns:c16="http://schemas.microsoft.com/office/drawing/2014/chart" uri="{C3380CC4-5D6E-409C-BE32-E72D297353CC}">
              <c16:uniqueId val="{00000001-644D-4A02-9785-A6FDC18F6540}"/>
            </c:ext>
          </c:extLst>
        </c:ser>
        <c:dLbls>
          <c:dLblPos val="inEnd"/>
          <c:showLegendKey val="0"/>
          <c:showVal val="1"/>
          <c:showCatName val="0"/>
          <c:showSerName val="0"/>
          <c:showPercent val="0"/>
          <c:showBubbleSize val="0"/>
        </c:dLbls>
        <c:gapWidth val="100"/>
        <c:overlap val="-24"/>
        <c:axId val="97518336"/>
        <c:axId val="97519872"/>
      </c:barChart>
      <c:catAx>
        <c:axId val="97518336"/>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mk-MK"/>
          </a:p>
        </c:txPr>
        <c:crossAx val="97519872"/>
        <c:crosses val="autoZero"/>
        <c:auto val="1"/>
        <c:lblAlgn val="ctr"/>
        <c:lblOffset val="100"/>
        <c:noMultiLvlLbl val="0"/>
      </c:catAx>
      <c:valAx>
        <c:axId val="97519872"/>
        <c:scaling>
          <c:orientation val="minMax"/>
          <c:max val="16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mk-MK"/>
          </a:p>
        </c:txPr>
        <c:crossAx val="97518336"/>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mk-M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99868766404183E-2"/>
          <c:y val="2.4529799079989707E-2"/>
          <c:w val="0.79707841207349084"/>
          <c:h val="0.8752262406849309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Sheet1!$A$1:$I$1</c:f>
              <c:numCache>
                <c:formatCode>General</c:formatCode>
                <c:ptCount val="9"/>
                <c:pt idx="0">
                  <c:v>12</c:v>
                </c:pt>
                <c:pt idx="1">
                  <c:v>38</c:v>
                </c:pt>
                <c:pt idx="2">
                  <c:v>50</c:v>
                </c:pt>
                <c:pt idx="3">
                  <c:v>87</c:v>
                </c:pt>
                <c:pt idx="4">
                  <c:v>96</c:v>
                </c:pt>
                <c:pt idx="5">
                  <c:v>90</c:v>
                </c:pt>
                <c:pt idx="6">
                  <c:v>33</c:v>
                </c:pt>
                <c:pt idx="7">
                  <c:v>55</c:v>
                </c:pt>
                <c:pt idx="8">
                  <c:v>9</c:v>
                </c:pt>
              </c:numCache>
            </c:numRef>
          </c:val>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k-M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Sheet1!$A$2:$I$2</c:f>
              <c:numCache>
                <c:formatCode>General</c:formatCode>
                <c:ptCount val="9"/>
                <c:pt idx="0">
                  <c:v>12</c:v>
                </c:pt>
                <c:pt idx="1">
                  <c:v>50</c:v>
                </c:pt>
                <c:pt idx="2">
                  <c:v>100</c:v>
                </c:pt>
                <c:pt idx="3">
                  <c:v>187</c:v>
                </c:pt>
                <c:pt idx="4">
                  <c:v>307</c:v>
                </c:pt>
                <c:pt idx="5">
                  <c:v>397</c:v>
                </c:pt>
                <c:pt idx="6">
                  <c:v>430</c:v>
                </c:pt>
                <c:pt idx="7">
                  <c:v>485</c:v>
                </c:pt>
                <c:pt idx="8">
                  <c:v>494</c:v>
                </c:pt>
              </c:numCache>
            </c:numRef>
          </c:val>
        </c:ser>
        <c:dLbls>
          <c:dLblPos val="outEnd"/>
          <c:showLegendKey val="0"/>
          <c:showVal val="1"/>
          <c:showCatName val="0"/>
          <c:showSerName val="0"/>
          <c:showPercent val="0"/>
          <c:showBubbleSize val="0"/>
        </c:dLbls>
        <c:gapWidth val="219"/>
        <c:overlap val="-27"/>
        <c:axId val="97608448"/>
        <c:axId val="97609984"/>
      </c:barChart>
      <c:catAx>
        <c:axId val="976084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97609984"/>
        <c:crosses val="autoZero"/>
        <c:auto val="1"/>
        <c:lblAlgn val="ctr"/>
        <c:lblOffset val="100"/>
        <c:noMultiLvlLbl val="0"/>
      </c:catAx>
      <c:valAx>
        <c:axId val="9760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crossAx val="9760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mk-MK"/>
        </a:p>
      </c:txPr>
    </c:legend>
    <c:plotVisOnly val="1"/>
    <c:dispBlanksAs val="gap"/>
    <c:showDLblsOverMax val="0"/>
  </c:chart>
  <c:spPr>
    <a:noFill/>
    <a:ln>
      <a:noFill/>
    </a:ln>
    <a:effectLst/>
  </c:spPr>
  <c:txPr>
    <a:bodyPr/>
    <a:lstStyle/>
    <a:p>
      <a:pPr>
        <a:defRPr/>
      </a:pPr>
      <a:endParaRPr lang="mk-MK"/>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0.08263</cdr:x>
      <cdr:y>0.92405</cdr:y>
    </cdr:from>
    <cdr:to>
      <cdr:x>0.88587</cdr:x>
      <cdr:y>1</cdr:y>
    </cdr:to>
    <cdr:sp macro="" textlink="">
      <cdr:nvSpPr>
        <cdr:cNvPr id="2" name="TextBox 1"/>
        <cdr:cNvSpPr txBox="1"/>
      </cdr:nvSpPr>
      <cdr:spPr>
        <a:xfrm xmlns:a="http://schemas.openxmlformats.org/drawingml/2006/main">
          <a:off x="755576" y="5256584"/>
          <a:ext cx="7344816" cy="432048"/>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rgbClr val="FFFF00"/>
              </a:solidFill>
            </a:rPr>
            <a:t>2009                2010                      2011              2012                  2013               2014                  2015                2016                 2017   </a:t>
          </a:r>
          <a:endParaRPr lang="en-US" sz="1100" dirty="0">
            <a:solidFill>
              <a:srgbClr val="FFFF00"/>
            </a:solidFill>
          </a:endParaRPr>
        </a:p>
      </cdr:txBody>
    </cdr:sp>
  </cdr:relSizeAnchor>
  <cdr:relSizeAnchor xmlns:cdr="http://schemas.openxmlformats.org/drawingml/2006/chartDrawing">
    <cdr:from>
      <cdr:x>0.12201</cdr:x>
      <cdr:y>0.1519</cdr:y>
    </cdr:from>
    <cdr:to>
      <cdr:x>0.22201</cdr:x>
      <cdr:y>0.31264</cdr:y>
    </cdr:to>
    <cdr:sp macro="" textlink="">
      <cdr:nvSpPr>
        <cdr:cNvPr id="3" name="TextBox 2"/>
        <cdr:cNvSpPr txBox="1"/>
      </cdr:nvSpPr>
      <cdr:spPr>
        <a:xfrm xmlns:a="http://schemas.openxmlformats.org/drawingml/2006/main">
          <a:off x="1115616" y="8640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0.09259</cdr:x>
      <cdr:y>0.19113</cdr:y>
    </cdr:from>
    <cdr:to>
      <cdr:x>0.5463</cdr:x>
      <cdr:y>0.29538</cdr:y>
    </cdr:to>
    <cdr:sp macro="" textlink="">
      <cdr:nvSpPr>
        <cdr:cNvPr id="4" name="TextBox 3"/>
        <cdr:cNvSpPr txBox="1"/>
      </cdr:nvSpPr>
      <cdr:spPr>
        <a:xfrm xmlns:a="http://schemas.openxmlformats.org/drawingml/2006/main">
          <a:off x="762000" y="838200"/>
          <a:ext cx="3733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mk-MK" sz="1100" dirty="0" smtClean="0"/>
            <a:t>БРОЈ НА ПОТВРДЕНИ СТРАНСКИ ОВЛАСТУВАЊА ПО ГОДИНИ</a:t>
          </a:r>
        </a:p>
        <a:p xmlns:a="http://schemas.openxmlformats.org/drawingml/2006/main">
          <a:pPr algn="ctr"/>
          <a:r>
            <a:rPr lang="mk-MK" dirty="0" smtClean="0"/>
            <a:t>И ВКУПЕН БРОЈ НА ИЗДАДЕНИ ПОТВРДИ</a:t>
          </a:r>
          <a:endParaRPr lang="mk-MK"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0.16402</cdr:x>
      <cdr:y>0.21993</cdr:y>
    </cdr:from>
    <cdr:to>
      <cdr:x>0.71957</cdr:x>
      <cdr:y>0.66314</cdr:y>
    </cdr:to>
    <cdr:cxnSp macro="">
      <cdr:nvCxnSpPr>
        <cdr:cNvPr id="3" name="Straight Arrow Connector 2"/>
        <cdr:cNvCxnSpPr/>
      </cdr:nvCxnSpPr>
      <cdr:spPr>
        <a:xfrm xmlns:a="http://schemas.openxmlformats.org/drawingml/2006/main" flipV="1">
          <a:off x="1349829" y="914400"/>
          <a:ext cx="4571955" cy="1842718"/>
        </a:xfrm>
        <a:prstGeom xmlns:a="http://schemas.openxmlformats.org/drawingml/2006/main" prst="straightConnector1">
          <a:avLst/>
        </a:prstGeom>
        <a:ln xmlns:a="http://schemas.openxmlformats.org/drawingml/2006/main" w="666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0.72222</cdr:x>
      <cdr:y>0.21993</cdr:y>
    </cdr:from>
    <cdr:to>
      <cdr:x>1</cdr:x>
      <cdr:y>0.21993</cdr:y>
    </cdr:to>
    <cdr:cxnSp macro="">
      <cdr:nvCxnSpPr>
        <cdr:cNvPr id="9" name="Straight Arrow Connector 8"/>
        <cdr:cNvCxnSpPr/>
      </cdr:nvCxnSpPr>
      <cdr:spPr>
        <a:xfrm xmlns:a="http://schemas.openxmlformats.org/drawingml/2006/main">
          <a:off x="5943582" y="914400"/>
          <a:ext cx="2286018" cy="0"/>
        </a:xfrm>
        <a:prstGeom xmlns:a="http://schemas.openxmlformats.org/drawingml/2006/main" prst="straightConnector1">
          <a:avLst/>
        </a:prstGeom>
        <a:ln xmlns:a="http://schemas.openxmlformats.org/drawingml/2006/main" w="66675">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0.17593</cdr:x>
      <cdr:y>0.08886</cdr:y>
    </cdr:from>
    <cdr:to>
      <cdr:x>0.28704</cdr:x>
      <cdr:y>0.26659</cdr:y>
    </cdr:to>
    <cdr:sp macro="" textlink="">
      <cdr:nvSpPr>
        <cdr:cNvPr id="2" name="TextBox 1"/>
        <cdr:cNvSpPr txBox="1"/>
      </cdr:nvSpPr>
      <cdr:spPr>
        <a:xfrm xmlns:a="http://schemas.openxmlformats.org/drawingml/2006/main">
          <a:off x="1447800" y="457200"/>
          <a:ext cx="914390" cy="9144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k-MK" sz="1400" dirty="0" smtClean="0"/>
            <a:t>Старосна и родова структура на членството во комората</a:t>
          </a:r>
          <a:endParaRPr lang="mk-MK" sz="1400" dirty="0"/>
        </a:p>
      </cdr:txBody>
    </cdr:sp>
  </cdr:relSizeAnchor>
  <cdr:relSizeAnchor xmlns:cdr="http://schemas.openxmlformats.org/drawingml/2006/chartDrawing">
    <cdr:from>
      <cdr:x>0.82407</cdr:x>
      <cdr:y>0.96267</cdr:y>
    </cdr:from>
    <cdr:to>
      <cdr:x>0.93519</cdr:x>
      <cdr:y>1</cdr:y>
    </cdr:to>
    <cdr:sp macro="" textlink="">
      <cdr:nvSpPr>
        <cdr:cNvPr id="3" name="Rectangle 2"/>
        <cdr:cNvSpPr/>
      </cdr:nvSpPr>
      <cdr:spPr>
        <a:xfrm xmlns:a="http://schemas.openxmlformats.org/drawingml/2006/main">
          <a:off x="6781800" y="4953000"/>
          <a:ext cx="914400" cy="19208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mk-MK"/>
        </a:p>
      </cdr:txBody>
    </cdr:sp>
  </cdr:relSizeAnchor>
</c:userShapes>
</file>

<file path=ppt/drawings/drawing4.xml><?xml version="1.0" encoding="utf-8"?>
<c:userShapes xmlns:c="http://schemas.openxmlformats.org/drawingml/2006/chart">
  <cdr:relSizeAnchor xmlns:cdr="http://schemas.openxmlformats.org/drawingml/2006/chartDrawing">
    <cdr:from>
      <cdr:x>0.08263</cdr:x>
      <cdr:y>0.92405</cdr:y>
    </cdr:from>
    <cdr:to>
      <cdr:x>0.88587</cdr:x>
      <cdr:y>1</cdr:y>
    </cdr:to>
    <cdr:sp macro="" textlink="">
      <cdr:nvSpPr>
        <cdr:cNvPr id="2" name="TextBox 1"/>
        <cdr:cNvSpPr txBox="1"/>
      </cdr:nvSpPr>
      <cdr:spPr>
        <a:xfrm xmlns:a="http://schemas.openxmlformats.org/drawingml/2006/main">
          <a:off x="755576" y="5256584"/>
          <a:ext cx="7344816" cy="432048"/>
        </a:xfrm>
        <a:prstGeom xmlns:a="http://schemas.openxmlformats.org/drawingml/2006/main" prst="rect">
          <a:avLst/>
        </a:prstGeom>
        <a:solidFill xmlns:a="http://schemas.openxmlformats.org/drawingml/2006/main">
          <a:schemeClr val="tx1"/>
        </a:solidFill>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rgbClr val="FFFF00"/>
              </a:solidFill>
            </a:rPr>
            <a:t>2009                2010                      2011              2012                  2013               2014                  2015                2016                 2017   </a:t>
          </a:r>
          <a:endParaRPr lang="en-US" sz="1100" dirty="0">
            <a:solidFill>
              <a:srgbClr val="FFFF00"/>
            </a:solidFill>
          </a:endParaRPr>
        </a:p>
      </cdr:txBody>
    </cdr:sp>
  </cdr:relSizeAnchor>
  <cdr:relSizeAnchor xmlns:cdr="http://schemas.openxmlformats.org/drawingml/2006/chartDrawing">
    <cdr:from>
      <cdr:x>0.12201</cdr:x>
      <cdr:y>0.1519</cdr:y>
    </cdr:from>
    <cdr:to>
      <cdr:x>0.22201</cdr:x>
      <cdr:y>0.31264</cdr:y>
    </cdr:to>
    <cdr:sp macro="" textlink="">
      <cdr:nvSpPr>
        <cdr:cNvPr id="3" name="TextBox 2"/>
        <cdr:cNvSpPr txBox="1"/>
      </cdr:nvSpPr>
      <cdr:spPr>
        <a:xfrm xmlns:a="http://schemas.openxmlformats.org/drawingml/2006/main">
          <a:off x="1115616" y="8640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0.16667</cdr:x>
      <cdr:y>0.01738</cdr:y>
    </cdr:from>
    <cdr:to>
      <cdr:x>0.62038</cdr:x>
      <cdr:y>0.17376</cdr:y>
    </cdr:to>
    <cdr:sp macro="" textlink="">
      <cdr:nvSpPr>
        <cdr:cNvPr id="4" name="TextBox 3"/>
        <cdr:cNvSpPr txBox="1"/>
      </cdr:nvSpPr>
      <cdr:spPr>
        <a:xfrm xmlns:a="http://schemas.openxmlformats.org/drawingml/2006/main">
          <a:off x="1371600" y="76200"/>
          <a:ext cx="3733851"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mk-MK" sz="1100" dirty="0" smtClean="0"/>
            <a:t>БРОЈ НА ПОТВРДЕНИ СТРАНСКИ ОВЛАСТУВАЊА ПО ГОДИНИ</a:t>
          </a:r>
        </a:p>
        <a:p xmlns:a="http://schemas.openxmlformats.org/drawingml/2006/main">
          <a:pPr algn="ctr"/>
          <a:r>
            <a:rPr lang="mk-MK" dirty="0" smtClean="0"/>
            <a:t>И ВКУПЕН БРОЈ НА ИЗДАДЕНИ ПОТВРДИ</a:t>
          </a:r>
        </a:p>
        <a:p xmlns:a="http://schemas.openxmlformats.org/drawingml/2006/main">
          <a:pPr algn="ctr"/>
          <a:r>
            <a:rPr lang="mk-MK" sz="1600" b="1" dirty="0" smtClean="0"/>
            <a:t>82</a:t>
          </a:r>
          <a:r>
            <a:rPr lang="mk-MK" sz="1100" dirty="0" smtClean="0"/>
            <a:t> Е ВКУПЕН БРОЈ НА АКТИВНИ СТРАНСКИ ИНЖЕНЕРИ</a:t>
          </a:r>
          <a:endParaRPr lang="mk-MK"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0.85185</cdr:x>
      <cdr:y>0.0238</cdr:y>
    </cdr:from>
    <cdr:to>
      <cdr:x>0.96296</cdr:x>
      <cdr:y>0.20153</cdr:y>
    </cdr:to>
    <cdr:sp macro="" textlink="">
      <cdr:nvSpPr>
        <cdr:cNvPr id="2" name="TextBox 1"/>
        <cdr:cNvSpPr txBox="1"/>
      </cdr:nvSpPr>
      <cdr:spPr>
        <a:xfrm xmlns:a="http://schemas.openxmlformats.org/drawingml/2006/main">
          <a:off x="7010400" y="1224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mk-MK"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4310486"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164867" name="Rectangle 3"/>
          <p:cNvSpPr>
            <a:spLocks noGrp="1" noChangeArrowheads="1"/>
          </p:cNvSpPr>
          <p:nvPr>
            <p:ph type="dt" sz="quarter" idx="1"/>
          </p:nvPr>
        </p:nvSpPr>
        <p:spPr bwMode="auto">
          <a:xfrm>
            <a:off x="5635063" y="0"/>
            <a:ext cx="4310486"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AAD2AC5-D097-4E0D-BB4C-217769228D2B}" type="datetimeFigureOut">
              <a:rPr lang="en-GB"/>
              <a:pPr>
                <a:defRPr/>
              </a:pPr>
              <a:t>20/12/2017</a:t>
            </a:fld>
            <a:endParaRPr lang="en-GB"/>
          </a:p>
        </p:txBody>
      </p:sp>
      <p:sp>
        <p:nvSpPr>
          <p:cNvPr id="164868" name="Rectangle 4"/>
          <p:cNvSpPr>
            <a:spLocks noGrp="1" noChangeArrowheads="1"/>
          </p:cNvSpPr>
          <p:nvPr>
            <p:ph type="ftr" sz="quarter" idx="2"/>
          </p:nvPr>
        </p:nvSpPr>
        <p:spPr bwMode="auto">
          <a:xfrm>
            <a:off x="0" y="6513513"/>
            <a:ext cx="4310486"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164869" name="Rectangle 5"/>
          <p:cNvSpPr>
            <a:spLocks noGrp="1" noChangeArrowheads="1"/>
          </p:cNvSpPr>
          <p:nvPr>
            <p:ph type="sldNum" sz="quarter" idx="3"/>
          </p:nvPr>
        </p:nvSpPr>
        <p:spPr bwMode="auto">
          <a:xfrm>
            <a:off x="5635063" y="6513513"/>
            <a:ext cx="4310486"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B0BB207-8C98-4A3B-9C0D-C045F144BD80}" type="slidenum">
              <a:rPr lang="en-GB"/>
              <a:pPr>
                <a:defRPr/>
              </a:pPr>
              <a:t>‹#›</a:t>
            </a:fld>
            <a:endParaRPr lang="en-GB"/>
          </a:p>
        </p:txBody>
      </p:sp>
    </p:spTree>
    <p:extLst>
      <p:ext uri="{BB962C8B-B14F-4D97-AF65-F5344CB8AC3E}">
        <p14:creationId xmlns:p14="http://schemas.microsoft.com/office/powerpoint/2010/main" val="296528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29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5635063" y="0"/>
            <a:ext cx="4310486" cy="342900"/>
          </a:xfrm>
          <a:prstGeom prst="rect">
            <a:avLst/>
          </a:prstGeom>
        </p:spPr>
        <p:txBody>
          <a:bodyPr vert="horz" lIns="91440" tIns="45720" rIns="91440" bIns="45720" rtlCol="0"/>
          <a:lstStyle>
            <a:lvl1pPr algn="r">
              <a:defRPr sz="1200">
                <a:cs typeface="+mn-cs"/>
              </a:defRPr>
            </a:lvl1pPr>
          </a:lstStyle>
          <a:p>
            <a:pPr>
              <a:defRPr/>
            </a:pPr>
            <a:fld id="{3DB81BFE-E975-45C0-9E26-9CF543B11945}" type="datetimeFigureOut">
              <a:rPr lang="en-US"/>
              <a:pPr>
                <a:defRPr/>
              </a:pPr>
              <a:t>12/20/2017</a:t>
            </a:fld>
            <a:endParaRPr lang="en-US"/>
          </a:p>
        </p:txBody>
      </p:sp>
      <p:sp>
        <p:nvSpPr>
          <p:cNvPr id="4" name="Slide Image Placeholder 3"/>
          <p:cNvSpPr>
            <a:spLocks noGrp="1" noRot="1" noChangeAspect="1"/>
          </p:cNvSpPr>
          <p:nvPr>
            <p:ph type="sldImg" idx="2"/>
          </p:nvPr>
        </p:nvSpPr>
        <p:spPr>
          <a:xfrm>
            <a:off x="2689225" y="514350"/>
            <a:ext cx="4570413"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4728" y="3257550"/>
            <a:ext cx="795782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4310486" cy="3429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5635063" y="6513513"/>
            <a:ext cx="4310486" cy="342900"/>
          </a:xfrm>
          <a:prstGeom prst="rect">
            <a:avLst/>
          </a:prstGeom>
        </p:spPr>
        <p:txBody>
          <a:bodyPr vert="horz" lIns="91440" tIns="45720" rIns="91440" bIns="45720" rtlCol="0" anchor="b"/>
          <a:lstStyle>
            <a:lvl1pPr algn="r">
              <a:defRPr sz="1200">
                <a:cs typeface="+mn-cs"/>
              </a:defRPr>
            </a:lvl1pPr>
          </a:lstStyle>
          <a:p>
            <a:pPr>
              <a:defRPr/>
            </a:pPr>
            <a:fld id="{2B438140-1FC9-4F1A-B0B9-D2EC85C7D210}" type="slidenum">
              <a:rPr lang="en-US"/>
              <a:pPr>
                <a:defRPr/>
              </a:pPr>
              <a:t>‹#›</a:t>
            </a:fld>
            <a:endParaRPr lang="en-US"/>
          </a:p>
        </p:txBody>
      </p:sp>
    </p:spTree>
    <p:extLst>
      <p:ext uri="{BB962C8B-B14F-4D97-AF65-F5344CB8AC3E}">
        <p14:creationId xmlns:p14="http://schemas.microsoft.com/office/powerpoint/2010/main" val="2874476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438140-1FC9-4F1A-B0B9-D2EC85C7D210}" type="slidenum">
              <a:rPr lang="en-US" smtClean="0"/>
              <a:pPr>
                <a:defRPr/>
              </a:pPr>
              <a:t>9</a:t>
            </a:fld>
            <a:endParaRPr lang="en-US"/>
          </a:p>
        </p:txBody>
      </p:sp>
    </p:spTree>
    <p:extLst>
      <p:ext uri="{BB962C8B-B14F-4D97-AF65-F5344CB8AC3E}">
        <p14:creationId xmlns:p14="http://schemas.microsoft.com/office/powerpoint/2010/main" val="87511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k-MK" dirty="0" smtClean="0"/>
              <a:t>Прочитај го слајдот</a:t>
            </a:r>
          </a:p>
          <a:p>
            <a:r>
              <a:rPr lang="mk-MK" dirty="0" smtClean="0"/>
              <a:t>Ентер за следниот слајд</a:t>
            </a:r>
            <a:endParaRPr lang="en-US" dirty="0" smtClean="0"/>
          </a:p>
          <a:p>
            <a:endParaRPr lang="en-US" dirty="0"/>
          </a:p>
        </p:txBody>
      </p:sp>
      <p:sp>
        <p:nvSpPr>
          <p:cNvPr id="4" name="Slide Number Placeholder 3"/>
          <p:cNvSpPr>
            <a:spLocks noGrp="1"/>
          </p:cNvSpPr>
          <p:nvPr>
            <p:ph type="sldNum" sz="quarter" idx="10"/>
          </p:nvPr>
        </p:nvSpPr>
        <p:spPr/>
        <p:txBody>
          <a:bodyPr/>
          <a:lstStyle/>
          <a:p>
            <a:fld id="{D7BAA854-48EA-4915-9F16-12CFC85AB3EE}" type="slidenum">
              <a:rPr lang="en-US" smtClean="0"/>
              <a:pPr/>
              <a:t>17</a:t>
            </a:fld>
            <a:endParaRPr lang="en-US"/>
          </a:p>
        </p:txBody>
      </p:sp>
    </p:spTree>
    <p:extLst>
      <p:ext uri="{BB962C8B-B14F-4D97-AF65-F5344CB8AC3E}">
        <p14:creationId xmlns:p14="http://schemas.microsoft.com/office/powerpoint/2010/main" val="188989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pPr>
              <a:defRPr/>
            </a:pPr>
            <a:fld id="{2B438140-1FC9-4F1A-B0B9-D2EC85C7D210}" type="slidenum">
              <a:rPr lang="en-US" smtClean="0"/>
              <a:pPr>
                <a:defRPr/>
              </a:pPr>
              <a:t>18</a:t>
            </a:fld>
            <a:endParaRPr lang="en-US"/>
          </a:p>
        </p:txBody>
      </p:sp>
    </p:spTree>
    <p:extLst>
      <p:ext uri="{BB962C8B-B14F-4D97-AF65-F5344CB8AC3E}">
        <p14:creationId xmlns:p14="http://schemas.microsoft.com/office/powerpoint/2010/main" val="361036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pPr>
              <a:defRPr/>
            </a:pPr>
            <a:fld id="{2B438140-1FC9-4F1A-B0B9-D2EC85C7D210}" type="slidenum">
              <a:rPr lang="en-US" smtClean="0"/>
              <a:pPr>
                <a:defRPr/>
              </a:pPr>
              <a:t>19</a:t>
            </a:fld>
            <a:endParaRPr lang="en-US"/>
          </a:p>
        </p:txBody>
      </p:sp>
    </p:spTree>
    <p:extLst>
      <p:ext uri="{BB962C8B-B14F-4D97-AF65-F5344CB8AC3E}">
        <p14:creationId xmlns:p14="http://schemas.microsoft.com/office/powerpoint/2010/main" val="50988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62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62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C660B-4ECA-4374-8752-773A5BAC149E}"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BB098-40D5-4D29-A81A-30812841098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62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17A3D-B8B7-4517-AC0D-8A3309F8E7ED}"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5B033-D630-4DA1-8B67-DFD3F53F594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5. International gas conference, Sarajevo 2012</a:t>
            </a:r>
            <a:endParaRPr lang="en-US" dirty="0"/>
          </a:p>
        </p:txBody>
      </p:sp>
      <p:sp>
        <p:nvSpPr>
          <p:cNvPr id="3" name="Date Placeholder 2"/>
          <p:cNvSpPr>
            <a:spLocks noGrp="1"/>
          </p:cNvSpPr>
          <p:nvPr>
            <p:ph type="dt" sz="half" idx="10"/>
          </p:nvPr>
        </p:nvSpPr>
        <p:spPr/>
        <p:txBody>
          <a:bodyPr/>
          <a:lstStyle/>
          <a:p>
            <a:pPr>
              <a:defRPr/>
            </a:pPr>
            <a:fld id="{77B67F24-4200-4BFE-A99A-F360F4A2EC85}" type="datetimeFigureOut">
              <a:rPr lang="mk-MK" smtClean="0"/>
              <a:pPr>
                <a:defRPr/>
              </a:pPr>
              <a:t>20.12.2017</a:t>
            </a:fld>
            <a:endParaRPr lang="mk-MK"/>
          </a:p>
        </p:txBody>
      </p:sp>
      <p:sp>
        <p:nvSpPr>
          <p:cNvPr id="4" name="Footer Placeholder 3"/>
          <p:cNvSpPr>
            <a:spLocks noGrp="1"/>
          </p:cNvSpPr>
          <p:nvPr>
            <p:ph type="ftr" sz="quarter" idx="11"/>
          </p:nvPr>
        </p:nvSpPr>
        <p:spPr/>
        <p:txBody>
          <a:bodyPr/>
          <a:lstStyle/>
          <a:p>
            <a:pPr>
              <a:defRPr/>
            </a:pPr>
            <a:endParaRPr lang="mk-MK"/>
          </a:p>
        </p:txBody>
      </p:sp>
      <p:sp>
        <p:nvSpPr>
          <p:cNvPr id="5" name="Slide Number Placeholder 4"/>
          <p:cNvSpPr>
            <a:spLocks noGrp="1"/>
          </p:cNvSpPr>
          <p:nvPr>
            <p:ph type="sldNum" sz="quarter" idx="12"/>
          </p:nvPr>
        </p:nvSpPr>
        <p:spPr/>
        <p:txBody>
          <a:bodyPr/>
          <a:lstStyle/>
          <a:p>
            <a:pPr>
              <a:defRPr/>
            </a:pPr>
            <a:fld id="{29313CB7-B825-4E58-8A2E-1E28CFFD2F91}" type="slidenum">
              <a:rPr lang="mk-MK" smtClean="0"/>
              <a:pPr>
                <a:defRPr/>
              </a:pPr>
              <a:t>‹#›</a:t>
            </a:fld>
            <a:endParaRPr lang="mk-MK"/>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62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AD971-0D6A-430F-BD6F-1E6B209580E2}"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1767-1840-4D59-943F-7D055D4CAD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331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623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763"/>
            <a:ext cx="7772400" cy="10207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1225"/>
            <a:ext cx="7772400"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4CC0FC-846F-4CD0-82D6-79F94E522591}" type="datetimeFigureOut">
              <a:rPr lang="en-US" smtClean="0"/>
              <a:pPr/>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FE8E-0665-44B6-851E-BC291DB49F7C}"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2038"/>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723D5-3AD8-41C5-B433-3D151310C0AF}" type="datetimeFigureOut">
              <a:rPr lang="en-US" smtClean="0"/>
              <a:pPr/>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7B0B9-9C02-4B88-9A62-9639D369DE7A}"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5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508723D5-3AD8-41C5-B433-3D151310C0AF}" type="datetimeFigureOut">
              <a:rPr lang="en-US" smtClean="0"/>
              <a:pPr/>
              <a:t>12/20/2017</a:t>
            </a:fld>
            <a:endParaRPr lang="en-US"/>
          </a:p>
        </p:txBody>
      </p:sp>
      <p:sp>
        <p:nvSpPr>
          <p:cNvPr id="5" name="Footer Placeholder 4"/>
          <p:cNvSpPr>
            <a:spLocks noGrp="1"/>
          </p:cNvSpPr>
          <p:nvPr>
            <p:ph type="ftr" sz="quarter" idx="3"/>
          </p:nvPr>
        </p:nvSpPr>
        <p:spPr>
          <a:xfrm>
            <a:off x="3124200" y="4768850"/>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F497B0B9-9C02-4B88-9A62-9639D369DE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5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78DC660B-4ECA-4374-8752-773A5BAC149E}" type="datetimeFigureOut">
              <a:rPr lang="en-US" smtClean="0"/>
              <a:pPr/>
              <a:t>12/20/2017</a:t>
            </a:fld>
            <a:endParaRPr lang="en-US"/>
          </a:p>
        </p:txBody>
      </p:sp>
      <p:sp>
        <p:nvSpPr>
          <p:cNvPr id="5" name="Footer Placeholder 4"/>
          <p:cNvSpPr>
            <a:spLocks noGrp="1"/>
          </p:cNvSpPr>
          <p:nvPr>
            <p:ph type="ftr" sz="quarter" idx="3"/>
          </p:nvPr>
        </p:nvSpPr>
        <p:spPr>
          <a:xfrm>
            <a:off x="3124200" y="4768850"/>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A54BB098-40D5-4D29-A81A-3081284109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5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DE117A3D-B8B7-4517-AC0D-8A3309F8E7ED}" type="datetimeFigureOut">
              <a:rPr lang="en-US" smtClean="0"/>
              <a:pPr/>
              <a:t>12/20/2017</a:t>
            </a:fld>
            <a:endParaRPr lang="en-US"/>
          </a:p>
        </p:txBody>
      </p:sp>
      <p:sp>
        <p:nvSpPr>
          <p:cNvPr id="5" name="Footer Placeholder 4"/>
          <p:cNvSpPr>
            <a:spLocks noGrp="1"/>
          </p:cNvSpPr>
          <p:nvPr>
            <p:ph type="ftr" sz="quarter" idx="3"/>
          </p:nvPr>
        </p:nvSpPr>
        <p:spPr>
          <a:xfrm>
            <a:off x="3124200" y="4768850"/>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D6C5B033-D630-4DA1-8B67-DFD3F53F59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3" r:id="rId12"/>
  </p:sldLayoutIdLst>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5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B12AD971-0D6A-430F-BD6F-1E6B209580E2}" type="datetimeFigureOut">
              <a:rPr lang="en-US" smtClean="0"/>
              <a:pPr/>
              <a:t>12/20/2017</a:t>
            </a:fld>
            <a:endParaRPr lang="en-US"/>
          </a:p>
        </p:txBody>
      </p:sp>
      <p:sp>
        <p:nvSpPr>
          <p:cNvPr id="5" name="Footer Placeholder 4"/>
          <p:cNvSpPr>
            <a:spLocks noGrp="1"/>
          </p:cNvSpPr>
          <p:nvPr>
            <p:ph type="ftr" sz="quarter" idx="3"/>
          </p:nvPr>
        </p:nvSpPr>
        <p:spPr>
          <a:xfrm>
            <a:off x="3124200" y="4768850"/>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0E5F1767-1840-4D59-943F-7D055D4CAD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5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364CC0FC-846F-4CD0-82D6-79F94E522591}" type="datetimeFigureOut">
              <a:rPr lang="en-US" smtClean="0"/>
              <a:pPr/>
              <a:t>12/20/2017</a:t>
            </a:fld>
            <a:endParaRPr lang="en-US"/>
          </a:p>
        </p:txBody>
      </p:sp>
      <p:sp>
        <p:nvSpPr>
          <p:cNvPr id="5" name="Footer Placeholder 4"/>
          <p:cNvSpPr>
            <a:spLocks noGrp="1"/>
          </p:cNvSpPr>
          <p:nvPr>
            <p:ph type="ftr" sz="quarter" idx="3"/>
          </p:nvPr>
        </p:nvSpPr>
        <p:spPr>
          <a:xfrm>
            <a:off x="3124200" y="4768850"/>
            <a:ext cx="28956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7A2BFE8E-0665-44B6-851E-BC291DB49F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8.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1.jpeg"/></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685800" y="1599107"/>
            <a:ext cx="7772400" cy="110206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5123" name="Subtitle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5124" name="Picture 2" descr="E:\DSC02365.jpg"/>
          <p:cNvPicPr>
            <a:picLocks noChangeAspect="1" noChangeArrowheads="1"/>
          </p:cNvPicPr>
          <p:nvPr/>
        </p:nvPicPr>
        <p:blipFill>
          <a:blip r:embed="rId2" cstate="print"/>
          <a:srcRect/>
          <a:stretch>
            <a:fillRect/>
          </a:stretch>
        </p:blipFill>
        <p:spPr bwMode="auto">
          <a:xfrm>
            <a:off x="-428625" y="-357298"/>
            <a:ext cx="9858375" cy="5680241"/>
          </a:xfrm>
          <a:prstGeom prst="rect">
            <a:avLst/>
          </a:prstGeom>
          <a:noFill/>
          <a:ln w="9525">
            <a:noFill/>
            <a:miter lim="800000"/>
            <a:headEnd/>
            <a:tailEnd/>
          </a:ln>
        </p:spPr>
      </p:pic>
      <p:sp>
        <p:nvSpPr>
          <p:cNvPr id="5" name="Rectangle 4"/>
          <p:cNvSpPr/>
          <p:nvPr/>
        </p:nvSpPr>
        <p:spPr>
          <a:xfrm>
            <a:off x="0" y="4248944"/>
            <a:ext cx="9129746" cy="707886"/>
          </a:xfrm>
          <a:prstGeom prst="rect">
            <a:avLst/>
          </a:prstGeom>
          <a:noFill/>
        </p:spPr>
        <p:txBody>
          <a:bodyPr wrap="square">
            <a:spAutoFit/>
          </a:bodyPr>
          <a:lstStyle/>
          <a:p>
            <a:pPr algn="ctr">
              <a:defRPr/>
            </a:pPr>
            <a:r>
              <a:rPr lang="mk-MK"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Македонија</a:t>
            </a:r>
            <a:r>
              <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  </a:t>
            </a:r>
            <a:r>
              <a:rPr lang="mk-MK"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Кокино</a:t>
            </a:r>
            <a:r>
              <a:rPr lang="en-US"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endParaRPr lang="mk-MK"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a:p>
            <a:pPr algn="ctr">
              <a:defRPr/>
            </a:pPr>
            <a:r>
              <a:rPr lang="mk-MK"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Светски </a:t>
            </a:r>
            <a:r>
              <a:rPr lang="mk-MK"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позната мегалитска обсерваторија  </a:t>
            </a:r>
            <a:r>
              <a:rPr lang="mk-MK"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4</a:t>
            </a:r>
            <a:r>
              <a:rPr lang="en-US"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000 </a:t>
            </a:r>
            <a:r>
              <a:rPr lang="mk-MK" sz="2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mk-MK"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ПНЕ</a:t>
            </a:r>
            <a:endParaRPr lang="en-US"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49488"/>
            <a:ext cx="2276190" cy="2266667"/>
          </a:xfrm>
          <a:prstGeom prst="rect">
            <a:avLst/>
          </a:prstGeom>
        </p:spPr>
      </p:pic>
    </p:spTree>
    <p:extLst>
      <p:ext uri="{BB962C8B-B14F-4D97-AF65-F5344CB8AC3E}">
        <p14:creationId xmlns:p14="http://schemas.microsoft.com/office/powerpoint/2010/main" val="4288110828"/>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17410" name="Rectangle 3"/>
          <p:cNvSpPr>
            <a:spLocks noGrp="1" noChangeArrowheads="1"/>
          </p:cNvSpPr>
          <p:nvPr>
            <p:ph type="subTitle" idx="1"/>
          </p:nvPr>
        </p:nvSpPr>
        <p:spPr bwMode="auto">
          <a:xfrm>
            <a:off x="395288" y="1482725"/>
            <a:ext cx="8424862" cy="3680619"/>
          </a:xfrm>
          <a:prstGeom prst="rect">
            <a:avLst/>
          </a:prstGeom>
          <a:noFill/>
          <a:ln>
            <a:miter lim="800000"/>
            <a:headEnd/>
            <a:tailEnd/>
          </a:ln>
        </p:spPr>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0"/>
              </a:spcBef>
              <a:buFont typeface="Arial" charset="0"/>
              <a:buNone/>
            </a:pPr>
            <a:r>
              <a:rPr lang="en-US" sz="25000" b="1" spc="50" dirty="0" smtClean="0">
                <a:ln w="11430"/>
                <a:solidFill>
                  <a:srgbClr val="FF0000"/>
                </a:solidFill>
                <a:effectLst>
                  <a:outerShdw blurRad="76200" dist="50800" dir="5400000" algn="tl" rotWithShape="0">
                    <a:srgbClr val="000000">
                      <a:alpha val="65000"/>
                    </a:srgbClr>
                  </a:outerShdw>
                </a:effectLst>
                <a:latin typeface="Arial" charset="0"/>
              </a:rPr>
              <a:t>10</a:t>
            </a:r>
            <a:endParaRPr lang="mk-MK" sz="25000" b="1" spc="50" dirty="0" smtClean="0">
              <a:ln w="11430"/>
              <a:solidFill>
                <a:srgbClr val="FF0000"/>
              </a:solidFill>
              <a:effectLst>
                <a:outerShdw blurRad="76200" dist="50800" dir="5400000" algn="tl" rotWithShape="0">
                  <a:srgbClr val="000000">
                    <a:alpha val="65000"/>
                  </a:srgbClr>
                </a:outerShdw>
              </a:effectLst>
              <a:latin typeface="Arial" charset="0"/>
            </a:endParaRPr>
          </a:p>
          <a:p>
            <a:pPr algn="ctr">
              <a:spcBef>
                <a:spcPct val="0"/>
              </a:spcBef>
              <a:buFont typeface="Arial" charset="0"/>
              <a:buNone/>
            </a:pPr>
            <a:r>
              <a:rPr lang="mk-MK" sz="5800" b="1" spc="50" dirty="0" smtClean="0">
                <a:ln w="11430"/>
                <a:solidFill>
                  <a:srgbClr val="FF0000"/>
                </a:solidFill>
                <a:effectLst>
                  <a:outerShdw blurRad="76200" dist="50800" dir="5400000" algn="tl" rotWithShape="0">
                    <a:srgbClr val="000000">
                      <a:alpha val="65000"/>
                    </a:srgbClr>
                  </a:outerShdw>
                </a:effectLst>
                <a:latin typeface="Arial" charset="0"/>
              </a:rPr>
              <a:t>години</a:t>
            </a:r>
            <a:endParaRPr lang="en-GB" sz="1400" b="1" spc="50" dirty="0" smtClean="0">
              <a:ln w="11430"/>
              <a:solidFill>
                <a:srgbClr val="FF0000"/>
              </a:solidFill>
              <a:effectLst>
                <a:outerShdw blurRad="76200" dist="50800" dir="5400000" algn="tl" rotWithShape="0">
                  <a:srgbClr val="000000">
                    <a:alpha val="65000"/>
                  </a:srgbClr>
                </a:outerShdw>
              </a:effectLst>
            </a:endParaRPr>
          </a:p>
        </p:txBody>
      </p:sp>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18434" name="Rectangle 3"/>
          <p:cNvSpPr>
            <a:spLocks noGrp="1" noChangeArrowheads="1"/>
          </p:cNvSpPr>
          <p:nvPr>
            <p:ph type="subTitle" idx="1"/>
          </p:nvPr>
        </p:nvSpPr>
        <p:spPr bwMode="auto">
          <a:xfrm>
            <a:off x="457200" y="1258886"/>
            <a:ext cx="8229600" cy="3904458"/>
          </a:xfrm>
          <a:prstGeom prst="rect">
            <a:avLst/>
          </a:prstGeom>
          <a:noFill/>
          <a:ln>
            <a:miter lim="800000"/>
            <a:headEnd/>
            <a:tailEnd/>
          </a:ln>
        </p:spPr>
        <p:txBody>
          <a:bodyPr>
            <a:normAutofit/>
          </a:bodyPr>
          <a:lstStyle/>
          <a:p>
            <a:pPr algn="ctr">
              <a:spcBef>
                <a:spcPts val="17400"/>
              </a:spcBef>
              <a:buFont typeface="Arial" charset="0"/>
              <a:buNone/>
            </a:pPr>
            <a:r>
              <a:rPr lang="mk-MK" sz="2400" b="1" dirty="0" smtClean="0">
                <a:solidFill>
                  <a:srgbClr val="FF0000"/>
                </a:solidFill>
                <a:latin typeface="Arial" charset="0"/>
              </a:rPr>
              <a:t>ПОВЕЌЕ ОД  </a:t>
            </a:r>
            <a:r>
              <a:rPr lang="en-US" sz="18000" b="1" dirty="0" smtClean="0">
                <a:solidFill>
                  <a:srgbClr val="FF0000"/>
                </a:solidFill>
                <a:latin typeface="Arial" charset="0"/>
              </a:rPr>
              <a:t>3</a:t>
            </a:r>
            <a:r>
              <a:rPr lang="mk-MK" sz="18000" b="1" dirty="0" smtClean="0">
                <a:solidFill>
                  <a:srgbClr val="FF0000"/>
                </a:solidFill>
                <a:latin typeface="Arial" charset="0"/>
              </a:rPr>
              <a:t>.000</a:t>
            </a:r>
          </a:p>
          <a:p>
            <a:pPr algn="ctr">
              <a:buFont typeface="Arial" charset="0"/>
              <a:buNone/>
            </a:pPr>
            <a:r>
              <a:rPr lang="mk-MK" b="1" dirty="0" smtClean="0">
                <a:solidFill>
                  <a:schemeClr val="tx1">
                    <a:lumMod val="50000"/>
                    <a:lumOff val="50000"/>
                  </a:schemeClr>
                </a:solidFill>
                <a:latin typeface="Arial" charset="0"/>
              </a:rPr>
              <a:t>ЧЛЕНОВИ</a:t>
            </a:r>
            <a:endParaRPr lang="en-GB" b="1" dirty="0" smtClean="0">
              <a:solidFill>
                <a:schemeClr val="tx1">
                  <a:lumMod val="50000"/>
                  <a:lumOff val="50000"/>
                </a:schemeClr>
              </a:solidFill>
              <a:latin typeface="Arial" charset="0"/>
            </a:endParaRPr>
          </a:p>
        </p:txBody>
      </p:sp>
      <p:grpSp>
        <p:nvGrpSpPr>
          <p:cNvPr id="6" name="Group 5"/>
          <p:cNvGrpSpPr/>
          <p:nvPr/>
        </p:nvGrpSpPr>
        <p:grpSpPr>
          <a:xfrm>
            <a:off x="381000" y="134144"/>
            <a:ext cx="8534400" cy="1066800"/>
            <a:chOff x="381000" y="134144"/>
            <a:chExt cx="8534400" cy="10668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8" name="TextBox 7"/>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9" name="Straight Connector 8"/>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876800" y="210344"/>
            <a:ext cx="4351326" cy="5145088"/>
          </a:xfrm>
          <a:prstGeom prst="rect">
            <a:avLst/>
          </a:prstGeom>
        </p:spPr>
      </p:pic>
      <p:grpSp>
        <p:nvGrpSpPr>
          <p:cNvPr id="6" name="Group 5"/>
          <p:cNvGrpSpPr/>
          <p:nvPr/>
        </p:nvGrpSpPr>
        <p:grpSpPr>
          <a:xfrm>
            <a:off x="381000" y="134144"/>
            <a:ext cx="8534400" cy="1066800"/>
            <a:chOff x="381000" y="134144"/>
            <a:chExt cx="8534400" cy="10668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8" name="TextBox 7"/>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9" name="Straight Connector 8"/>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graphicFrame>
        <p:nvGraphicFramePr>
          <p:cNvPr id="13" name="Chart 12"/>
          <p:cNvGraphicFramePr>
            <a:graphicFrameLocks/>
          </p:cNvGraphicFramePr>
          <p:nvPr>
            <p:extLst>
              <p:ext uri="{D42A27DB-BD31-4B8C-83A1-F6EECF244321}">
                <p14:modId xmlns:p14="http://schemas.microsoft.com/office/powerpoint/2010/main" val="3363647205"/>
              </p:ext>
            </p:extLst>
          </p:nvPr>
        </p:nvGraphicFramePr>
        <p:xfrm>
          <a:off x="762000" y="1646476"/>
          <a:ext cx="7620000" cy="336446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828800" y="1277144"/>
            <a:ext cx="5715000" cy="400110"/>
          </a:xfrm>
          <a:prstGeom prst="rect">
            <a:avLst/>
          </a:prstGeom>
          <a:noFill/>
        </p:spPr>
        <p:txBody>
          <a:bodyPr wrap="square" rtlCol="0">
            <a:spAutoFit/>
          </a:bodyPr>
          <a:lstStyle/>
          <a:p>
            <a:pPr algn="ctr"/>
            <a:r>
              <a:rPr lang="mk-MK" sz="2000" b="1" dirty="0" smtClean="0"/>
              <a:t>БРОЈ НА АКТИВНИ ИНЖЕНЕРИ 2012 - 2017</a:t>
            </a:r>
            <a:endParaRPr lang="mk-MK" sz="2000" b="1" dirty="0"/>
          </a:p>
        </p:txBody>
      </p:sp>
    </p:spTree>
    <p:extLst>
      <p:ext uri="{BB962C8B-B14F-4D97-AF65-F5344CB8AC3E}">
        <p14:creationId xmlns:p14="http://schemas.microsoft.com/office/powerpoint/2010/main" val="2185848259"/>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876800" y="210344"/>
            <a:ext cx="4351326" cy="5145088"/>
          </a:xfrm>
          <a:prstGeom prst="rect">
            <a:avLst/>
          </a:prstGeom>
        </p:spPr>
      </p:pic>
      <p:grpSp>
        <p:nvGrpSpPr>
          <p:cNvPr id="6" name="Group 5"/>
          <p:cNvGrpSpPr/>
          <p:nvPr/>
        </p:nvGrpSpPr>
        <p:grpSpPr>
          <a:xfrm>
            <a:off x="381000" y="134144"/>
            <a:ext cx="8534400" cy="1066800"/>
            <a:chOff x="381000" y="134144"/>
            <a:chExt cx="8534400" cy="10668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8" name="TextBox 7"/>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9" name="Straight Connector 8"/>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graphicFrame>
        <p:nvGraphicFramePr>
          <p:cNvPr id="12" name="Chart 11"/>
          <p:cNvGraphicFramePr>
            <a:graphicFrameLocks/>
          </p:cNvGraphicFramePr>
          <p:nvPr>
            <p:extLst>
              <p:ext uri="{D42A27DB-BD31-4B8C-83A1-F6EECF244321}">
                <p14:modId xmlns:p14="http://schemas.microsoft.com/office/powerpoint/2010/main" val="3793762561"/>
              </p:ext>
            </p:extLst>
          </p:nvPr>
        </p:nvGraphicFramePr>
        <p:xfrm>
          <a:off x="533400" y="1734344"/>
          <a:ext cx="83058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762000" y="1277144"/>
            <a:ext cx="7924800" cy="400110"/>
          </a:xfrm>
          <a:prstGeom prst="rect">
            <a:avLst/>
          </a:prstGeom>
          <a:noFill/>
        </p:spPr>
        <p:txBody>
          <a:bodyPr wrap="square" rtlCol="0">
            <a:spAutoFit/>
          </a:bodyPr>
          <a:lstStyle/>
          <a:p>
            <a:pPr algn="ctr"/>
            <a:r>
              <a:rPr lang="mk-MK" sz="2000" b="1" dirty="0" smtClean="0"/>
              <a:t>БРОЈ НА АКТИВНИ ИНЖЕНЕРИ ВО 2017 ПО ОДДЕЛЕНИЕ</a:t>
            </a:r>
            <a:endParaRPr lang="mk-MK" sz="2000" b="1" dirty="0"/>
          </a:p>
        </p:txBody>
      </p:sp>
    </p:spTree>
    <p:extLst>
      <p:ext uri="{BB962C8B-B14F-4D97-AF65-F5344CB8AC3E}">
        <p14:creationId xmlns:p14="http://schemas.microsoft.com/office/powerpoint/2010/main" val="1867151717"/>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876800" y="210344"/>
            <a:ext cx="4351326" cy="5145088"/>
          </a:xfrm>
          <a:prstGeom prst="rect">
            <a:avLst/>
          </a:prstGeom>
        </p:spPr>
      </p:pic>
      <p:grpSp>
        <p:nvGrpSpPr>
          <p:cNvPr id="6" name="Group 5"/>
          <p:cNvGrpSpPr/>
          <p:nvPr/>
        </p:nvGrpSpPr>
        <p:grpSpPr>
          <a:xfrm>
            <a:off x="381000" y="134144"/>
            <a:ext cx="8534400" cy="1066800"/>
            <a:chOff x="381000" y="134144"/>
            <a:chExt cx="8534400" cy="10668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8" name="TextBox 7"/>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9" name="Straight Connector 8"/>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762000" y="1201976"/>
            <a:ext cx="7034490" cy="830997"/>
          </a:xfrm>
          <a:prstGeom prst="rect">
            <a:avLst/>
          </a:prstGeom>
          <a:noFill/>
        </p:spPr>
        <p:txBody>
          <a:bodyPr wrap="none" rtlCol="0">
            <a:spAutoFit/>
          </a:bodyPr>
          <a:lstStyle/>
          <a:p>
            <a:pPr algn="ctr"/>
            <a:r>
              <a:rPr lang="mk-MK" sz="2400" b="1" dirty="0" smtClean="0">
                <a:latin typeface="+mn-lt"/>
              </a:rPr>
              <a:t>ВКУПЕН БРОЈ НА ПОСЕТИ НА СЕМИНАРИ ЦЕЛОСНО </a:t>
            </a:r>
          </a:p>
          <a:p>
            <a:pPr algn="ctr"/>
            <a:r>
              <a:rPr lang="mk-MK" sz="2400" b="1" dirty="0" smtClean="0">
                <a:latin typeface="+mn-lt"/>
              </a:rPr>
              <a:t>ФИНАНСИРАНИ ОД КОМОРАТА </a:t>
            </a:r>
            <a:endParaRPr lang="mk-MK" sz="2400" b="1" dirty="0">
              <a:latin typeface="+mn-lt"/>
            </a:endParaRPr>
          </a:p>
        </p:txBody>
      </p:sp>
      <p:graphicFrame>
        <p:nvGraphicFramePr>
          <p:cNvPr id="11" name="Chart 10"/>
          <p:cNvGraphicFramePr>
            <a:graphicFrameLocks noGrp="1"/>
          </p:cNvGraphicFramePr>
          <p:nvPr>
            <p:extLst>
              <p:ext uri="{D42A27DB-BD31-4B8C-83A1-F6EECF244321}">
                <p14:modId xmlns:p14="http://schemas.microsoft.com/office/powerpoint/2010/main" val="1851235326"/>
              </p:ext>
            </p:extLst>
          </p:nvPr>
        </p:nvGraphicFramePr>
        <p:xfrm>
          <a:off x="-1" y="1810545"/>
          <a:ext cx="9225479" cy="3334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3678457"/>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20482" name="Rectangle 3"/>
          <p:cNvSpPr>
            <a:spLocks noGrp="1" noChangeArrowheads="1"/>
          </p:cNvSpPr>
          <p:nvPr>
            <p:ph type="subTitle" idx="1"/>
          </p:nvPr>
        </p:nvSpPr>
        <p:spPr bwMode="auto">
          <a:xfrm>
            <a:off x="457200" y="1767681"/>
            <a:ext cx="8229600" cy="3167063"/>
          </a:xfrm>
          <a:prstGeom prst="rect">
            <a:avLst/>
          </a:prstGeom>
          <a:noFill/>
          <a:ln>
            <a:miter lim="800000"/>
            <a:headEnd/>
            <a:tailEnd/>
          </a:ln>
        </p:spPr>
        <p:txBody>
          <a:bodyPr/>
          <a:lstStyle/>
          <a:p>
            <a:pPr algn="ctr">
              <a:lnSpc>
                <a:spcPct val="90000"/>
              </a:lnSpc>
              <a:buFont typeface="Arial" charset="0"/>
              <a:buNone/>
            </a:pPr>
            <a:r>
              <a:rPr lang="mk-MK" sz="18000" b="1" dirty="0" smtClean="0">
                <a:solidFill>
                  <a:srgbClr val="FF0000"/>
                </a:solidFill>
                <a:latin typeface="Arial" charset="0"/>
              </a:rPr>
              <a:t>12</a:t>
            </a:r>
            <a:endParaRPr lang="en-US" sz="18000" b="1" dirty="0" smtClean="0">
              <a:solidFill>
                <a:srgbClr val="FF0000"/>
              </a:solidFill>
              <a:latin typeface="Arial" charset="0"/>
            </a:endParaRPr>
          </a:p>
          <a:p>
            <a:pPr algn="ctr">
              <a:lnSpc>
                <a:spcPct val="90000"/>
              </a:lnSpc>
              <a:buFont typeface="Arial" charset="0"/>
              <a:buNone/>
            </a:pPr>
            <a:r>
              <a:rPr lang="mk-MK" b="1" dirty="0" smtClean="0">
                <a:solidFill>
                  <a:schemeClr val="tx1">
                    <a:lumMod val="50000"/>
                    <a:lumOff val="50000"/>
                  </a:schemeClr>
                </a:solidFill>
                <a:latin typeface="Arial" charset="0"/>
              </a:rPr>
              <a:t>ПРОФЕСИОНАЛНИ ОДДЕЛЕНИЈА</a:t>
            </a:r>
            <a:endParaRPr lang="en-GB" sz="11500" b="1" dirty="0" smtClean="0">
              <a:solidFill>
                <a:schemeClr val="tx1">
                  <a:lumMod val="50000"/>
                  <a:lumOff val="50000"/>
                </a:schemeClr>
              </a:solidFill>
              <a:latin typeface="Arial" charset="0"/>
            </a:endParaRPr>
          </a:p>
        </p:txBody>
      </p:sp>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rbanunit.gov.pk/images/KeySectors/urban-plann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666"/>
            <a:ext cx="9144000" cy="51807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10" name="Rectangle 9"/>
          <p:cNvSpPr/>
          <p:nvPr/>
        </p:nvSpPr>
        <p:spPr>
          <a:xfrm>
            <a:off x="0" y="3258344"/>
            <a:ext cx="9144000" cy="1676400"/>
          </a:xfrm>
          <a:prstGeom prst="rect">
            <a:avLst/>
          </a:prstGeom>
          <a:solidFill>
            <a:schemeClr val="tx1">
              <a:lumMod val="95000"/>
              <a:lumOff val="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charset="0"/>
              <a:buNone/>
            </a:pPr>
            <a:r>
              <a:rPr lang="en-US" sz="8800" b="1" dirty="0" smtClean="0">
                <a:solidFill>
                  <a:schemeClr val="accent3">
                    <a:lumMod val="40000"/>
                    <a:lumOff val="60000"/>
                  </a:schemeClr>
                </a:solidFill>
                <a:effectLst>
                  <a:outerShdw blurRad="38100" dist="38100" dir="2700000" algn="tl">
                    <a:srgbClr val="000000">
                      <a:alpha val="43137"/>
                    </a:srgbClr>
                  </a:outerShdw>
                </a:effectLst>
                <a:latin typeface="Arial" charset="0"/>
              </a:rPr>
              <a:t>202</a:t>
            </a:r>
            <a:r>
              <a:rPr lang="mk-MK" sz="8800" b="1" dirty="0" smtClean="0">
                <a:solidFill>
                  <a:schemeClr val="accent3">
                    <a:lumMod val="40000"/>
                    <a:lumOff val="60000"/>
                  </a:schemeClr>
                </a:solidFill>
                <a:effectLst>
                  <a:outerShdw blurRad="38100" dist="38100" dir="2700000" algn="tl">
                    <a:srgbClr val="000000">
                      <a:alpha val="43137"/>
                    </a:srgbClr>
                  </a:outerShdw>
                </a:effectLst>
                <a:latin typeface="Arial" charset="0"/>
              </a:rPr>
              <a:t> </a:t>
            </a:r>
            <a:r>
              <a:rPr lang="mk-MK" sz="5400" b="1" dirty="0" smtClean="0">
                <a:solidFill>
                  <a:schemeClr val="accent3">
                    <a:lumMod val="40000"/>
                    <a:lumOff val="60000"/>
                  </a:schemeClr>
                </a:solidFill>
                <a:effectLst>
                  <a:outerShdw blurRad="38100" dist="38100" dir="2700000" algn="tl">
                    <a:srgbClr val="000000">
                      <a:alpha val="43137"/>
                    </a:srgbClr>
                  </a:outerShdw>
                </a:effectLst>
                <a:latin typeface="Arial Narrow" pitchFamily="34" charset="0"/>
              </a:rPr>
              <a:t>урбанисти планери</a:t>
            </a:r>
            <a:endParaRPr lang="en-GB" sz="5400" b="1" dirty="0">
              <a:solidFill>
                <a:schemeClr val="accent3">
                  <a:lumMod val="40000"/>
                  <a:lumOff val="6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6/64/Firmenzentrale_Kaffee_Partner_-_Corporate_architecture.jpg"/>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258344"/>
            <a:ext cx="9144000" cy="1676400"/>
          </a:xfrm>
          <a:prstGeom prst="rect">
            <a:avLst/>
          </a:prstGeom>
          <a:solidFill>
            <a:schemeClr val="tx1">
              <a:lumMod val="95000"/>
              <a:lumOff val="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0"/>
              </a:lnSpc>
            </a:pPr>
            <a:r>
              <a:rPr lang="en-US" sz="8800" b="1" dirty="0" smtClean="0">
                <a:solidFill>
                  <a:schemeClr val="bg1">
                    <a:lumMod val="85000"/>
                  </a:schemeClr>
                </a:solidFill>
                <a:effectLst>
                  <a:outerShdw blurRad="38100" dist="38100" dir="2700000" algn="tl">
                    <a:srgbClr val="000000">
                      <a:alpha val="43137"/>
                    </a:srgbClr>
                  </a:outerShdw>
                </a:effectLst>
                <a:latin typeface="Arial" charset="0"/>
              </a:rPr>
              <a:t>729</a:t>
            </a:r>
            <a:r>
              <a:rPr lang="mk-MK" sz="8800" b="1" dirty="0" smtClean="0">
                <a:solidFill>
                  <a:schemeClr val="bg1">
                    <a:lumMod val="85000"/>
                  </a:schemeClr>
                </a:solidFill>
                <a:effectLst>
                  <a:outerShdw blurRad="38100" dist="38100" dir="2700000" algn="tl">
                    <a:srgbClr val="000000">
                      <a:alpha val="43137"/>
                    </a:srgbClr>
                  </a:outerShdw>
                </a:effectLst>
                <a:latin typeface="Arial" charset="0"/>
              </a:rPr>
              <a:t> </a:t>
            </a:r>
          </a:p>
          <a:p>
            <a:pPr algn="ctr">
              <a:lnSpc>
                <a:spcPts val="6000"/>
              </a:lnSpc>
            </a:pPr>
            <a:r>
              <a:rPr lang="mk-MK" sz="5400" dirty="0" smtClean="0">
                <a:solidFill>
                  <a:schemeClr val="bg1">
                    <a:lumMod val="85000"/>
                  </a:schemeClr>
                </a:solidFill>
                <a:latin typeface="Arial" charset="0"/>
              </a:rPr>
              <a:t>архитекти</a:t>
            </a:r>
            <a:endParaRPr lang="mk-MK" sz="5400" b="1" dirty="0">
              <a:solidFill>
                <a:schemeClr val="bg1">
                  <a:lumMod val="85000"/>
                </a:schemeClr>
              </a:solidFill>
              <a:effectLst>
                <a:outerShdw blurRad="38100" dist="38100" dir="2700000" algn="tl">
                  <a:srgbClr val="000000">
                    <a:alpha val="43137"/>
                  </a:srgbClr>
                </a:outerShdw>
              </a:effectLst>
              <a:latin typeface="Arial" charset="0"/>
            </a:endParaRPr>
          </a:p>
          <a:p>
            <a:pPr algn="ctr"/>
            <a:endParaRPr lang="mk-MK"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cials-images.forbesimg.com/imageserve/01D0fyu8wafCF/0x600.jpg?fit=scale&amp;background=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258344"/>
            <a:ext cx="9144000" cy="1676400"/>
          </a:xfrm>
          <a:prstGeom prst="rect">
            <a:avLst/>
          </a:prstGeom>
          <a:solidFill>
            <a:schemeClr val="bg2">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rgbClr val="FFFF99"/>
                </a:solidFill>
                <a:effectLst>
                  <a:outerShdw blurRad="38100" dist="38100" dir="2700000" algn="tl">
                    <a:srgbClr val="000000">
                      <a:alpha val="43137"/>
                    </a:srgbClr>
                  </a:outerShdw>
                </a:effectLst>
                <a:latin typeface="Arial" charset="0"/>
              </a:rPr>
              <a:t>1048</a:t>
            </a:r>
            <a:r>
              <a:rPr lang="mk-MK" sz="8800" b="1" dirty="0" smtClean="0">
                <a:solidFill>
                  <a:srgbClr val="FFFF99"/>
                </a:solidFill>
                <a:effectLst>
                  <a:outerShdw blurRad="38100" dist="38100" dir="2700000" algn="tl">
                    <a:srgbClr val="000000">
                      <a:alpha val="43137"/>
                    </a:srgbClr>
                  </a:outerShdw>
                </a:effectLst>
                <a:latin typeface="Arial" charset="0"/>
              </a:rPr>
              <a:t> </a:t>
            </a:r>
            <a:r>
              <a:rPr lang="mk-MK" sz="5400" dirty="0" smtClean="0">
                <a:solidFill>
                  <a:srgbClr val="FFFF99"/>
                </a:solidFill>
                <a:effectLst>
                  <a:outerShdw blurRad="38100" dist="38100" dir="2700000" algn="tl">
                    <a:srgbClr val="000000">
                      <a:alpha val="43137"/>
                    </a:srgbClr>
                  </a:outerShdw>
                </a:effectLst>
                <a:latin typeface="Arial" charset="0"/>
              </a:rPr>
              <a:t>инженери градежништво</a:t>
            </a:r>
            <a:endParaRPr lang="mk-MK" sz="5400" b="1" dirty="0">
              <a:solidFill>
                <a:srgbClr val="FFFF99"/>
              </a:solidFill>
              <a:effectLst>
                <a:outerShdw blurRad="38100" dist="38100" dir="2700000" algn="tl">
                  <a:srgbClr val="000000">
                    <a:alpha val="43137"/>
                  </a:srgbClr>
                </a:outerShdw>
              </a:effectLst>
              <a:latin typeface="Arial" charset="0"/>
            </a:endParaRPr>
          </a:p>
          <a:p>
            <a:pPr algn="ctr"/>
            <a:endParaRPr lang="mk-MK"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greavesbest.co.uk/wp-content/uploads/mechanical-engineer.jpg"/>
          <p:cNvPicPr>
            <a:picLocks noChangeAspect="1" noChangeArrowheads="1"/>
          </p:cNvPicPr>
          <p:nvPr/>
        </p:nvPicPr>
        <p:blipFill rotWithShape="1">
          <a:blip r:embed="rId3">
            <a:extLst>
              <a:ext uri="{28A0092B-C50C-407E-A947-70E740481C1C}">
                <a14:useLocalDpi xmlns:a14="http://schemas.microsoft.com/office/drawing/2010/main" val="0"/>
              </a:ext>
            </a:extLst>
          </a:blip>
          <a:srcRect l="26893" r="-1"/>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58344"/>
            <a:ext cx="9144000" cy="1676400"/>
          </a:xfrm>
          <a:prstGeom prst="rect">
            <a:avLst/>
          </a:prstGeom>
          <a:solidFill>
            <a:schemeClr val="accent5">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chemeClr val="bg2">
                    <a:lumMod val="90000"/>
                  </a:schemeClr>
                </a:solidFill>
                <a:effectLst>
                  <a:outerShdw blurRad="38100" dist="38100" dir="2700000" algn="tl">
                    <a:srgbClr val="000000">
                      <a:alpha val="43137"/>
                    </a:srgbClr>
                  </a:outerShdw>
                </a:effectLst>
                <a:latin typeface="Arial" charset="0"/>
              </a:rPr>
              <a:t>398</a:t>
            </a:r>
            <a:r>
              <a:rPr lang="mk-MK" sz="8800" b="1" dirty="0" smtClean="0">
                <a:solidFill>
                  <a:schemeClr val="bg2">
                    <a:lumMod val="90000"/>
                  </a:schemeClr>
                </a:solidFill>
                <a:effectLst>
                  <a:outerShdw blurRad="38100" dist="38100" dir="2700000" algn="tl">
                    <a:srgbClr val="000000">
                      <a:alpha val="43137"/>
                    </a:srgbClr>
                  </a:outerShdw>
                </a:effectLst>
                <a:latin typeface="Arial" charset="0"/>
              </a:rPr>
              <a:t> </a:t>
            </a:r>
            <a:r>
              <a:rPr lang="mk-MK" sz="5400" dirty="0" smtClean="0">
                <a:solidFill>
                  <a:schemeClr val="bg2">
                    <a:lumMod val="90000"/>
                  </a:schemeClr>
                </a:solidFill>
                <a:effectLst>
                  <a:outerShdw blurRad="38100" dist="38100" dir="2700000" algn="tl">
                    <a:srgbClr val="000000">
                      <a:alpha val="43137"/>
                    </a:srgbClr>
                  </a:outerShdw>
                </a:effectLst>
                <a:latin typeface="Arial" charset="0"/>
              </a:rPr>
              <a:t>инженери</a:t>
            </a:r>
          </a:p>
          <a:p>
            <a:pPr algn="ctr">
              <a:lnSpc>
                <a:spcPts val="5000"/>
              </a:lnSpc>
            </a:pPr>
            <a:r>
              <a:rPr lang="mk-MK" sz="5400" dirty="0" smtClean="0">
                <a:solidFill>
                  <a:schemeClr val="bg2">
                    <a:lumMod val="90000"/>
                  </a:schemeClr>
                </a:solidFill>
                <a:effectLst>
                  <a:outerShdw blurRad="38100" dist="38100" dir="2700000" algn="tl">
                    <a:srgbClr val="000000">
                      <a:alpha val="43137"/>
                    </a:srgbClr>
                  </a:outerShdw>
                </a:effectLst>
                <a:latin typeface="Arial" charset="0"/>
              </a:rPr>
              <a:t>машинство</a:t>
            </a:r>
            <a:endParaRPr lang="mk-MK" sz="5400" b="1" dirty="0">
              <a:solidFill>
                <a:schemeClr val="bg2">
                  <a:lumMod val="90000"/>
                </a:schemeClr>
              </a:solidFill>
              <a:effectLst>
                <a:outerShdw blurRad="38100" dist="38100" dir="2700000" algn="tl">
                  <a:srgbClr val="000000">
                    <a:alpha val="43137"/>
                  </a:srgbClr>
                </a:outerShdw>
              </a:effectLst>
              <a:latin typeface="Arial" charset="0"/>
            </a:endParaRPr>
          </a:p>
          <a:p>
            <a:pPr algn="ctr"/>
            <a:endParaRPr lang="mk-MK"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2" name="Rectangle 1"/>
          <p:cNvSpPr/>
          <p:nvPr/>
        </p:nvSpPr>
        <p:spPr>
          <a:xfrm rot="19111481">
            <a:off x="7882077" y="2084148"/>
            <a:ext cx="771672" cy="3656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685800" y="1599107"/>
            <a:ext cx="7772400" cy="110206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6147" name="Subtitle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6148" name="Picture 2" descr="E:\DSC02365.jpg"/>
          <p:cNvPicPr>
            <a:picLocks noChangeAspect="1" noChangeArrowheads="1"/>
          </p:cNvPicPr>
          <p:nvPr/>
        </p:nvPicPr>
        <p:blipFill>
          <a:blip r:embed="rId2" cstate="print"/>
          <a:srcRect/>
          <a:stretch>
            <a:fillRect/>
          </a:stretch>
        </p:blipFill>
        <p:spPr bwMode="auto">
          <a:xfrm>
            <a:off x="-428625" y="0"/>
            <a:ext cx="9858375" cy="568182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857625" y="2358166"/>
            <a:ext cx="2000250" cy="924210"/>
          </a:xfrm>
          <a:prstGeom prst="rect">
            <a:avLst/>
          </a:prstGeom>
          <a:noFill/>
          <a:ln w="9525" algn="ctr">
            <a:noFill/>
            <a:miter lim="800000"/>
            <a:headEnd/>
            <a:tailEnd/>
          </a:ln>
        </p:spPr>
      </p:pic>
      <p:sp>
        <p:nvSpPr>
          <p:cNvPr id="6" name="Rectangle 5"/>
          <p:cNvSpPr/>
          <p:nvPr/>
        </p:nvSpPr>
        <p:spPr>
          <a:xfrm>
            <a:off x="3214678" y="2218492"/>
            <a:ext cx="3286148" cy="1754326"/>
          </a:xfrm>
          <a:prstGeom prst="rect">
            <a:avLst/>
          </a:prstGeom>
        </p:spPr>
        <p:txBody>
          <a:bodyPr>
            <a:spAutoFit/>
          </a:bodyPr>
          <a:lstStyle/>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mk-MK"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Знамето на Република Македонија</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p:cNvPicPr/>
          <p:nvPr/>
        </p:nvPicPr>
        <p:blipFill>
          <a:blip r:embed="rId4" cstate="print">
            <a:extLst>
              <a:ext uri="{BEBA8EAE-BF5A-486C-A8C5-ECC9F3942E4B}">
                <a14:imgProps xmlns:a14="http://schemas.microsoft.com/office/drawing/2010/main">
                  <a14:imgLayer r:embed="rId5">
                    <a14:imgEffect>
                      <a14:backgroundRemoval t="0" b="100000" l="0" r="100000">
                        <a14:foregroundMark x1="31240" y1="33058" x2="31240" y2="33058"/>
                        <a14:foregroundMark x1="47438" y1="27438" x2="47438" y2="27438"/>
                        <a14:foregroundMark x1="62975" y1="31405" x2="62975" y2="31405"/>
                        <a14:foregroundMark x1="69752" y1="45950" x2="69752" y2="45950"/>
                        <a14:foregroundMark x1="65455" y1="54380" x2="65455" y2="54380"/>
                        <a14:foregroundMark x1="58347" y1="61653" x2="58347" y2="61653"/>
                        <a14:foregroundMark x1="46942" y1="63967" x2="46942" y2="63967"/>
                        <a14:foregroundMark x1="21488" y1="51074" x2="21488" y2="51074"/>
                      </a14:backgroundRemoval>
                    </a14:imgEffect>
                  </a14:imgLayer>
                </a14:imgProps>
              </a:ext>
              <a:ext uri="{28A0092B-C50C-407E-A947-70E740481C1C}">
                <a14:useLocalDpi xmlns:a14="http://schemas.microsoft.com/office/drawing/2010/main" val="0"/>
              </a:ext>
            </a:extLst>
          </a:blip>
          <a:stretch>
            <a:fillRect/>
          </a:stretch>
        </p:blipFill>
        <p:spPr>
          <a:xfrm>
            <a:off x="3714752" y="1660767"/>
            <a:ext cx="2285999" cy="2312051"/>
          </a:xfrm>
          <a:prstGeom prst="rect">
            <a:avLst/>
          </a:prstGeom>
        </p:spPr>
      </p:pic>
    </p:spTree>
    <p:extLst>
      <p:ext uri="{BB962C8B-B14F-4D97-AF65-F5344CB8AC3E}">
        <p14:creationId xmlns:p14="http://schemas.microsoft.com/office/powerpoint/2010/main" val="1233834434"/>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_eKNvzSa4EFc/TU0C1jmYPYI/AAAAAAAAAQI/-l1KynjwJAs/s1600/famous_Electrical_engineers.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9144001"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58344"/>
            <a:ext cx="9144000" cy="16764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chemeClr val="accent3">
                    <a:lumMod val="40000"/>
                    <a:lumOff val="60000"/>
                  </a:schemeClr>
                </a:solidFill>
                <a:effectLst>
                  <a:outerShdw blurRad="38100" dist="38100" dir="2700000" algn="tl">
                    <a:srgbClr val="000000">
                      <a:alpha val="43137"/>
                    </a:srgbClr>
                  </a:outerShdw>
                </a:effectLst>
                <a:latin typeface="Arial" charset="0"/>
              </a:rPr>
              <a:t>478</a:t>
            </a:r>
            <a:r>
              <a:rPr lang="mk-MK" sz="8800" b="1" dirty="0" smtClean="0">
                <a:solidFill>
                  <a:schemeClr val="accent3">
                    <a:lumMod val="40000"/>
                    <a:lumOff val="60000"/>
                  </a:schemeClr>
                </a:solidFill>
                <a:effectLst>
                  <a:outerShdw blurRad="38100" dist="38100" dir="2700000" algn="tl">
                    <a:srgbClr val="000000">
                      <a:alpha val="43137"/>
                    </a:srgbClr>
                  </a:outerShdw>
                </a:effectLst>
                <a:latin typeface="Arial" charset="0"/>
              </a:rPr>
              <a:t> </a:t>
            </a:r>
            <a:r>
              <a:rPr lang="mk-MK" sz="5400" dirty="0" smtClean="0">
                <a:solidFill>
                  <a:schemeClr val="accent3">
                    <a:lumMod val="40000"/>
                    <a:lumOff val="60000"/>
                  </a:schemeClr>
                </a:solidFill>
                <a:effectLst>
                  <a:outerShdw blurRad="38100" dist="38100" dir="2700000" algn="tl">
                    <a:srgbClr val="000000">
                      <a:alpha val="43137"/>
                    </a:srgbClr>
                  </a:outerShdw>
                </a:effectLst>
                <a:latin typeface="Arial" charset="0"/>
              </a:rPr>
              <a:t>инженери</a:t>
            </a:r>
          </a:p>
          <a:p>
            <a:pPr algn="ctr">
              <a:lnSpc>
                <a:spcPts val="5000"/>
              </a:lnSpc>
            </a:pPr>
            <a:r>
              <a:rPr lang="mk-MK" sz="5400" dirty="0" smtClean="0">
                <a:solidFill>
                  <a:schemeClr val="accent3">
                    <a:lumMod val="40000"/>
                    <a:lumOff val="60000"/>
                  </a:schemeClr>
                </a:solidFill>
                <a:effectLst>
                  <a:outerShdw blurRad="38100" dist="38100" dir="2700000" algn="tl">
                    <a:srgbClr val="000000">
                      <a:alpha val="43137"/>
                    </a:srgbClr>
                  </a:outerShdw>
                </a:effectLst>
                <a:latin typeface="Arial" charset="0"/>
              </a:rPr>
              <a:t>електротехника</a:t>
            </a:r>
            <a:endParaRPr lang="mk-MK" sz="5400" b="1" dirty="0" smtClean="0">
              <a:solidFill>
                <a:schemeClr val="accent3">
                  <a:lumMod val="40000"/>
                  <a:lumOff val="60000"/>
                </a:schemeClr>
              </a:solidFill>
              <a:effectLst>
                <a:outerShdw blurRad="38100" dist="38100" dir="2700000" algn="tl">
                  <a:srgbClr val="000000">
                    <a:alpha val="43137"/>
                  </a:srgbClr>
                </a:outerShdw>
              </a:effectLst>
              <a:latin typeface="Arial" charset="0"/>
            </a:endParaRPr>
          </a:p>
          <a:p>
            <a:pPr algn="ctr"/>
            <a:endParaRPr lang="mk-MK"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extLst>
      <p:ext uri="{BB962C8B-B14F-4D97-AF65-F5344CB8AC3E}">
        <p14:creationId xmlns:p14="http://schemas.microsoft.com/office/powerpoint/2010/main" val="3629863349"/>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compass-landsurveyors.com/wp-content/themes/compassengineering/images/bg-canvas.jpg"/>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5574" b="8620"/>
          <a:stretch/>
        </p:blipFill>
        <p:spPr bwMode="auto">
          <a:xfrm>
            <a:off x="-1" y="-6893"/>
            <a:ext cx="9144001" cy="51519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258344"/>
            <a:ext cx="9144000" cy="1676400"/>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rgbClr val="FF9966"/>
                </a:solidFill>
                <a:effectLst>
                  <a:outerShdw blurRad="38100" dist="38100" dir="2700000" algn="tl">
                    <a:srgbClr val="000000">
                      <a:alpha val="43137"/>
                    </a:srgbClr>
                  </a:outerShdw>
                </a:effectLst>
                <a:latin typeface="Arial" charset="0"/>
              </a:rPr>
              <a:t>60</a:t>
            </a:r>
            <a:r>
              <a:rPr lang="mk-MK" sz="8800" b="1" dirty="0" smtClean="0">
                <a:solidFill>
                  <a:srgbClr val="FF9966"/>
                </a:solidFill>
                <a:effectLst>
                  <a:outerShdw blurRad="38100" dist="38100" dir="2700000" algn="tl">
                    <a:srgbClr val="000000">
                      <a:alpha val="43137"/>
                    </a:srgbClr>
                  </a:outerShdw>
                </a:effectLst>
                <a:latin typeface="Arial" charset="0"/>
              </a:rPr>
              <a:t> </a:t>
            </a:r>
            <a:r>
              <a:rPr lang="mk-MK" sz="5400" dirty="0" smtClean="0">
                <a:solidFill>
                  <a:srgbClr val="FF9966"/>
                </a:solidFill>
                <a:effectLst>
                  <a:outerShdw blurRad="38100" dist="38100" dir="2700000" algn="tl">
                    <a:srgbClr val="000000">
                      <a:alpha val="43137"/>
                    </a:srgbClr>
                  </a:outerShdw>
                </a:effectLst>
                <a:latin typeface="Arial" charset="0"/>
              </a:rPr>
              <a:t>инженери</a:t>
            </a:r>
          </a:p>
          <a:p>
            <a:pPr algn="ctr">
              <a:lnSpc>
                <a:spcPts val="5000"/>
              </a:lnSpc>
            </a:pPr>
            <a:r>
              <a:rPr lang="mk-MK" sz="5400" dirty="0" smtClean="0">
                <a:solidFill>
                  <a:srgbClr val="FF9966"/>
                </a:solidFill>
                <a:effectLst>
                  <a:outerShdw blurRad="38100" dist="38100" dir="2700000" algn="tl">
                    <a:srgbClr val="000000">
                      <a:alpha val="43137"/>
                    </a:srgbClr>
                  </a:outerShdw>
                </a:effectLst>
                <a:latin typeface="Arial" charset="0"/>
              </a:rPr>
              <a:t>геодезија</a:t>
            </a:r>
            <a:endParaRPr lang="mk-MK" sz="5400" b="1" dirty="0">
              <a:solidFill>
                <a:srgbClr val="FF9966"/>
              </a:solidFill>
              <a:effectLst>
                <a:outerShdw blurRad="38100" dist="38100" dir="2700000" algn="tl">
                  <a:srgbClr val="000000">
                    <a:alpha val="43137"/>
                  </a:srgbClr>
                </a:outerShdw>
              </a:effectLst>
              <a:latin typeface="Arial" charset="0"/>
            </a:endParaRPr>
          </a:p>
          <a:p>
            <a:pPr algn="ctr"/>
            <a:endParaRPr lang="mk-MK"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sito.fi/media/WEB2013_1400x800_palvelualue_geo.jpg"/>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1"/>
            <a:ext cx="9144000" cy="5138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2877344"/>
            <a:ext cx="9144000" cy="2438400"/>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chemeClr val="tx2">
                    <a:lumMod val="60000"/>
                    <a:lumOff val="40000"/>
                  </a:schemeClr>
                </a:solidFill>
                <a:effectLst>
                  <a:outerShdw blurRad="38100" dist="38100" dir="2700000" algn="tl">
                    <a:srgbClr val="000000">
                      <a:alpha val="43137"/>
                    </a:srgbClr>
                  </a:outerShdw>
                </a:effectLst>
                <a:latin typeface="Arial" charset="0"/>
              </a:rPr>
              <a:t>37</a:t>
            </a:r>
            <a:r>
              <a:rPr lang="mk-MK" sz="8800" b="1" dirty="0" smtClean="0">
                <a:solidFill>
                  <a:schemeClr val="tx2">
                    <a:lumMod val="60000"/>
                    <a:lumOff val="40000"/>
                  </a:schemeClr>
                </a:solidFill>
                <a:effectLst>
                  <a:outerShdw blurRad="38100" dist="38100" dir="2700000" algn="tl">
                    <a:srgbClr val="000000">
                      <a:alpha val="43137"/>
                    </a:srgbClr>
                  </a:outerShdw>
                </a:effectLst>
                <a:latin typeface="Arial" charset="0"/>
              </a:rPr>
              <a:t> </a:t>
            </a:r>
            <a:r>
              <a:rPr lang="mk-MK" sz="5400" dirty="0" smtClean="0">
                <a:solidFill>
                  <a:schemeClr val="tx2">
                    <a:lumMod val="60000"/>
                    <a:lumOff val="40000"/>
                  </a:schemeClr>
                </a:solidFill>
                <a:effectLst>
                  <a:outerShdw blurRad="38100" dist="38100" dir="2700000" algn="tl">
                    <a:srgbClr val="000000">
                      <a:alpha val="43137"/>
                    </a:srgbClr>
                  </a:outerShdw>
                </a:effectLst>
                <a:latin typeface="Arial" charset="0"/>
              </a:rPr>
              <a:t>инженери</a:t>
            </a:r>
          </a:p>
          <a:p>
            <a:pPr algn="ctr">
              <a:lnSpc>
                <a:spcPts val="5000"/>
              </a:lnSpc>
            </a:pPr>
            <a:r>
              <a:rPr lang="mk-MK" sz="5400" dirty="0" smtClean="0">
                <a:solidFill>
                  <a:schemeClr val="tx2">
                    <a:lumMod val="60000"/>
                    <a:lumOff val="40000"/>
                  </a:schemeClr>
                </a:solidFill>
                <a:effectLst>
                  <a:outerShdw blurRad="38100" dist="38100" dir="2700000" algn="tl">
                    <a:srgbClr val="000000">
                      <a:alpha val="43137"/>
                    </a:srgbClr>
                  </a:outerShdw>
                </a:effectLst>
                <a:latin typeface="Arial" charset="0"/>
              </a:rPr>
              <a:t> геотехника</a:t>
            </a:r>
            <a:endParaRPr lang="mk-MK" sz="5400" b="1" dirty="0">
              <a:solidFill>
                <a:schemeClr val="tx2">
                  <a:lumMod val="60000"/>
                  <a:lumOff val="40000"/>
                </a:schemeClr>
              </a:solidFill>
              <a:effectLst>
                <a:outerShdw blurRad="38100" dist="38100" dir="2700000" algn="tl">
                  <a:srgbClr val="000000">
                    <a:alpha val="43137"/>
                  </a:srgbClr>
                </a:outerShdw>
              </a:effectLst>
              <a:latin typeface="Arial" charset="0"/>
            </a:endParaRPr>
          </a:p>
          <a:p>
            <a:pPr algn="ctr"/>
            <a:endParaRPr lang="mk-MK"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transpogroup.com/wp-content/uploads/2013/12/TraffEng_17111853.jpg"/>
          <p:cNvPicPr>
            <a:picLocks noChangeAspect="1" noChangeArrowheads="1"/>
          </p:cNvPicPr>
          <p:nvPr/>
        </p:nvPicPr>
        <p:blipFill rotWithShape="1">
          <a:blip r:embed="rId2">
            <a:extLst>
              <a:ext uri="{28A0092B-C50C-407E-A947-70E740481C1C}">
                <a14:useLocalDpi xmlns:a14="http://schemas.microsoft.com/office/drawing/2010/main" val="0"/>
              </a:ext>
            </a:extLst>
          </a:blip>
          <a:srcRect l="4280" r="16792"/>
          <a:stretch/>
        </p:blipFill>
        <p:spPr bwMode="auto">
          <a:xfrm>
            <a:off x="0" y="0"/>
            <a:ext cx="9211903" cy="51450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2953544"/>
            <a:ext cx="9211903" cy="2057400"/>
          </a:xfrm>
          <a:prstGeom prst="rect">
            <a:avLst/>
          </a:prstGeom>
          <a:solidFill>
            <a:srgbClr val="FFFF9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chemeClr val="bg2">
                    <a:lumMod val="10000"/>
                  </a:schemeClr>
                </a:solidFill>
                <a:effectLst>
                  <a:outerShdw blurRad="38100" dist="38100" dir="2700000" algn="tl">
                    <a:srgbClr val="000000">
                      <a:alpha val="43137"/>
                    </a:srgbClr>
                  </a:outerShdw>
                </a:effectLst>
                <a:latin typeface="Arial" charset="0"/>
              </a:rPr>
              <a:t>36</a:t>
            </a:r>
            <a:r>
              <a:rPr lang="mk-MK" sz="8800" b="1" dirty="0" smtClean="0">
                <a:solidFill>
                  <a:schemeClr val="bg2">
                    <a:lumMod val="10000"/>
                  </a:schemeClr>
                </a:solidFill>
                <a:effectLst>
                  <a:outerShdw blurRad="38100" dist="38100" dir="2700000" algn="tl">
                    <a:srgbClr val="000000">
                      <a:alpha val="43137"/>
                    </a:srgbClr>
                  </a:outerShdw>
                </a:effectLst>
                <a:latin typeface="Arial" charset="0"/>
              </a:rPr>
              <a:t> </a:t>
            </a:r>
            <a:r>
              <a:rPr lang="mk-MK" sz="5400" dirty="0">
                <a:solidFill>
                  <a:schemeClr val="bg2">
                    <a:lumMod val="10000"/>
                  </a:schemeClr>
                </a:solidFill>
                <a:effectLst>
                  <a:outerShdw blurRad="38100" dist="38100" dir="2700000" algn="tl">
                    <a:srgbClr val="000000">
                      <a:alpha val="43137"/>
                    </a:srgbClr>
                  </a:outerShdw>
                </a:effectLst>
                <a:latin typeface="Arial" charset="0"/>
              </a:rPr>
              <a:t>инженери</a:t>
            </a:r>
            <a:endParaRPr lang="mk-MK" sz="5400" b="1" dirty="0">
              <a:solidFill>
                <a:schemeClr val="bg2">
                  <a:lumMod val="10000"/>
                </a:schemeClr>
              </a:solidFill>
              <a:effectLst>
                <a:outerShdw blurRad="38100" dist="38100" dir="2700000" algn="tl">
                  <a:srgbClr val="000000">
                    <a:alpha val="43137"/>
                  </a:srgbClr>
                </a:outerShdw>
              </a:effectLst>
              <a:latin typeface="Arial" charset="0"/>
            </a:endParaRPr>
          </a:p>
          <a:p>
            <a:pPr algn="ctr">
              <a:lnSpc>
                <a:spcPts val="5000"/>
              </a:lnSpc>
            </a:pPr>
            <a:r>
              <a:rPr lang="mk-MK" sz="5400" dirty="0" smtClean="0">
                <a:solidFill>
                  <a:schemeClr val="bg2">
                    <a:lumMod val="10000"/>
                  </a:schemeClr>
                </a:solidFill>
                <a:effectLst>
                  <a:outerShdw blurRad="38100" dist="38100" dir="2700000" algn="tl">
                    <a:srgbClr val="000000">
                      <a:alpha val="43137"/>
                    </a:srgbClr>
                  </a:outerShdw>
                </a:effectLst>
                <a:latin typeface="Arial" charset="0"/>
              </a:rPr>
              <a:t>сообраќај</a:t>
            </a:r>
            <a:endParaRPr lang="mk-MK"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legacyresourcing.com/assets/img/pics/environmental_sector.jpg"/>
          <p:cNvPicPr>
            <a:picLocks noChangeAspect="1" noChangeArrowheads="1"/>
          </p:cNvPicPr>
          <p:nvPr/>
        </p:nvPicPr>
        <p:blipFill rotWithShape="1">
          <a:blip r:embed="rId2">
            <a:extLst>
              <a:ext uri="{28A0092B-C50C-407E-A947-70E740481C1C}">
                <a14:useLocalDpi xmlns:a14="http://schemas.microsoft.com/office/drawing/2010/main" val="0"/>
              </a:ext>
            </a:extLst>
          </a:blip>
          <a:srcRect l="13381" t="-439" r="11556" b="439"/>
          <a:stretch/>
        </p:blipFill>
        <p:spPr bwMode="auto">
          <a:xfrm>
            <a:off x="0" y="-94456"/>
            <a:ext cx="9164550" cy="52395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877344"/>
            <a:ext cx="9144000" cy="2362200"/>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rgbClr val="99CC00"/>
                </a:solidFill>
                <a:effectLst>
                  <a:outerShdw blurRad="38100" dist="38100" dir="2700000" algn="tl">
                    <a:srgbClr val="000000">
                      <a:alpha val="43137"/>
                    </a:srgbClr>
                  </a:outerShdw>
                </a:effectLst>
                <a:latin typeface="Arial" charset="0"/>
              </a:rPr>
              <a:t>19</a:t>
            </a:r>
            <a:r>
              <a:rPr lang="mk-MK" sz="8800" b="1" dirty="0" smtClean="0">
                <a:solidFill>
                  <a:srgbClr val="99CC00"/>
                </a:solidFill>
                <a:effectLst>
                  <a:outerShdw blurRad="38100" dist="38100" dir="2700000" algn="tl">
                    <a:srgbClr val="000000">
                      <a:alpha val="43137"/>
                    </a:srgbClr>
                  </a:outerShdw>
                </a:effectLst>
                <a:latin typeface="Arial" charset="0"/>
              </a:rPr>
              <a:t> </a:t>
            </a:r>
            <a:r>
              <a:rPr lang="mk-MK" sz="5400" b="1" dirty="0" smtClean="0">
                <a:solidFill>
                  <a:srgbClr val="99CC00"/>
                </a:solidFill>
                <a:effectLst>
                  <a:outerShdw blurRad="38100" dist="38100" dir="2700000" algn="tl">
                    <a:srgbClr val="000000">
                      <a:alpha val="43137"/>
                    </a:srgbClr>
                  </a:outerShdw>
                </a:effectLst>
                <a:latin typeface="Arial" charset="0"/>
              </a:rPr>
              <a:t>(138</a:t>
            </a:r>
            <a:r>
              <a:rPr lang="mk-MK" sz="1400" b="1" dirty="0">
                <a:solidFill>
                  <a:schemeClr val="accent4">
                    <a:lumMod val="20000"/>
                    <a:lumOff val="80000"/>
                  </a:schemeClr>
                </a:solidFill>
                <a:effectLst>
                  <a:outerShdw blurRad="38100" dist="38100" dir="2700000" algn="tl">
                    <a:srgbClr val="000000">
                      <a:alpha val="43137"/>
                    </a:srgbClr>
                  </a:outerShdw>
                </a:effectLst>
                <a:latin typeface="Arial" charset="0"/>
              </a:rPr>
              <a:t>како второ</a:t>
            </a:r>
            <a:r>
              <a:rPr lang="mk-MK" sz="5400" b="1" dirty="0" smtClean="0">
                <a:solidFill>
                  <a:srgbClr val="99CC00"/>
                </a:solidFill>
                <a:effectLst>
                  <a:outerShdw blurRad="38100" dist="38100" dir="2700000" algn="tl">
                    <a:srgbClr val="000000">
                      <a:alpha val="43137"/>
                    </a:srgbClr>
                  </a:outerShdw>
                </a:effectLst>
                <a:latin typeface="Arial" charset="0"/>
              </a:rPr>
              <a:t>) </a:t>
            </a:r>
            <a:r>
              <a:rPr lang="mk-MK" sz="5400" dirty="0" smtClean="0">
                <a:solidFill>
                  <a:srgbClr val="99CC00"/>
                </a:solidFill>
                <a:effectLst>
                  <a:outerShdw blurRad="38100" dist="38100" dir="2700000" algn="tl">
                    <a:srgbClr val="000000">
                      <a:alpha val="43137"/>
                    </a:srgbClr>
                  </a:outerShdw>
                </a:effectLst>
                <a:latin typeface="Arial" charset="0"/>
              </a:rPr>
              <a:t>инженери</a:t>
            </a:r>
          </a:p>
          <a:p>
            <a:pPr algn="ctr">
              <a:lnSpc>
                <a:spcPts val="5000"/>
              </a:lnSpc>
            </a:pPr>
            <a:r>
              <a:rPr lang="mk-MK" sz="5400" dirty="0" smtClean="0">
                <a:solidFill>
                  <a:srgbClr val="99CC00"/>
                </a:solidFill>
                <a:effectLst>
                  <a:outerShdw blurRad="38100" dist="38100" dir="2700000" algn="tl">
                    <a:srgbClr val="000000">
                      <a:alpha val="43137"/>
                    </a:srgbClr>
                  </a:outerShdw>
                </a:effectLst>
                <a:latin typeface="Arial" charset="0"/>
              </a:rPr>
              <a:t>животна средина</a:t>
            </a:r>
            <a:endParaRPr lang="mk-MK" sz="5400" b="1" dirty="0">
              <a:solidFill>
                <a:srgbClr val="99CC00"/>
              </a:solidFill>
              <a:effectLst>
                <a:outerShdw blurRad="38100" dist="38100" dir="2700000" algn="tl">
                  <a:srgbClr val="000000">
                    <a:alpha val="43137"/>
                  </a:srgbClr>
                </a:outerShdw>
              </a:effectLst>
              <a:latin typeface="Arial" charset="0"/>
            </a:endParaRPr>
          </a:p>
          <a:p>
            <a:pPr algn="ctr"/>
            <a:endParaRPr lang="mk-MK"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constructionweekonline.com/pictures/fire-sprinkler.jpg"/>
          <p:cNvPicPr>
            <a:picLocks noChangeAspect="1" noChangeArrowheads="1"/>
          </p:cNvPicPr>
          <p:nvPr/>
        </p:nvPicPr>
        <p:blipFill rotWithShape="1">
          <a:blip r:embed="rId2">
            <a:extLst>
              <a:ext uri="{28A0092B-C50C-407E-A947-70E740481C1C}">
                <a14:useLocalDpi xmlns:a14="http://schemas.microsoft.com/office/drawing/2010/main" val="0"/>
              </a:ext>
            </a:extLst>
          </a:blip>
          <a:srcRect t="11108" b="3487"/>
          <a:stretch/>
        </p:blipFill>
        <p:spPr bwMode="auto">
          <a:xfrm>
            <a:off x="0" y="-654"/>
            <a:ext cx="9144000" cy="5145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Rectangle 6"/>
          <p:cNvSpPr/>
          <p:nvPr/>
        </p:nvSpPr>
        <p:spPr>
          <a:xfrm>
            <a:off x="0" y="2877344"/>
            <a:ext cx="9144000" cy="2057400"/>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500"/>
              </a:lnSpc>
            </a:pPr>
            <a:r>
              <a:rPr lang="en-US" sz="8800" b="1" dirty="0" smtClean="0">
                <a:solidFill>
                  <a:schemeClr val="accent4">
                    <a:lumMod val="20000"/>
                    <a:lumOff val="80000"/>
                  </a:schemeClr>
                </a:solidFill>
                <a:effectLst>
                  <a:outerShdw blurRad="38100" dist="38100" dir="2700000" algn="tl">
                    <a:srgbClr val="000000">
                      <a:alpha val="43137"/>
                    </a:srgbClr>
                  </a:outerShdw>
                </a:effectLst>
                <a:latin typeface="Arial" charset="0"/>
              </a:rPr>
              <a:t>13</a:t>
            </a:r>
            <a:r>
              <a:rPr lang="mk-MK" sz="8800" b="1" dirty="0" smtClean="0">
                <a:solidFill>
                  <a:schemeClr val="accent4">
                    <a:lumMod val="20000"/>
                    <a:lumOff val="80000"/>
                  </a:schemeClr>
                </a:solidFill>
                <a:effectLst>
                  <a:outerShdw blurRad="38100" dist="38100" dir="2700000" algn="tl">
                    <a:srgbClr val="000000">
                      <a:alpha val="43137"/>
                    </a:srgbClr>
                  </a:outerShdw>
                </a:effectLst>
                <a:latin typeface="Arial" charset="0"/>
              </a:rPr>
              <a:t> </a:t>
            </a:r>
            <a:r>
              <a:rPr lang="mk-MK" sz="5400" b="1" dirty="0">
                <a:solidFill>
                  <a:schemeClr val="accent4">
                    <a:lumMod val="20000"/>
                    <a:lumOff val="80000"/>
                  </a:schemeClr>
                </a:solidFill>
                <a:effectLst>
                  <a:outerShdw blurRad="38100" dist="38100" dir="2700000" algn="tl">
                    <a:srgbClr val="000000">
                      <a:alpha val="43137"/>
                    </a:srgbClr>
                  </a:outerShdw>
                </a:effectLst>
                <a:latin typeface="Arial" charset="0"/>
              </a:rPr>
              <a:t>(435</a:t>
            </a:r>
            <a:r>
              <a:rPr lang="mk-MK" sz="1600" b="1" dirty="0">
                <a:solidFill>
                  <a:schemeClr val="accent4">
                    <a:lumMod val="20000"/>
                    <a:lumOff val="80000"/>
                  </a:schemeClr>
                </a:solidFill>
                <a:effectLst>
                  <a:outerShdw blurRad="38100" dist="38100" dir="2700000" algn="tl">
                    <a:srgbClr val="000000">
                      <a:alpha val="43137"/>
                    </a:srgbClr>
                  </a:outerShdw>
                </a:effectLst>
                <a:latin typeface="Arial" charset="0"/>
              </a:rPr>
              <a:t>како второ</a:t>
            </a:r>
            <a:r>
              <a:rPr lang="mk-MK" sz="5400" b="1" dirty="0" smtClean="0">
                <a:solidFill>
                  <a:schemeClr val="accent4">
                    <a:lumMod val="20000"/>
                    <a:lumOff val="80000"/>
                  </a:schemeClr>
                </a:solidFill>
                <a:effectLst>
                  <a:outerShdw blurRad="38100" dist="38100" dir="2700000" algn="tl">
                    <a:srgbClr val="000000">
                      <a:alpha val="43137"/>
                    </a:srgbClr>
                  </a:outerShdw>
                </a:effectLst>
                <a:latin typeface="Arial" charset="0"/>
              </a:rPr>
              <a:t>)</a:t>
            </a:r>
            <a:r>
              <a:rPr lang="mk-MK" sz="2000" b="1" dirty="0" smtClean="0">
                <a:solidFill>
                  <a:schemeClr val="accent4">
                    <a:lumMod val="20000"/>
                    <a:lumOff val="80000"/>
                  </a:schemeClr>
                </a:solidFill>
                <a:effectLst>
                  <a:outerShdw blurRad="38100" dist="38100" dir="2700000" algn="tl">
                    <a:srgbClr val="000000">
                      <a:alpha val="43137"/>
                    </a:srgbClr>
                  </a:outerShdw>
                </a:effectLst>
                <a:latin typeface="Arial" charset="0"/>
              </a:rPr>
              <a:t>  </a:t>
            </a:r>
            <a:r>
              <a:rPr lang="mk-MK" sz="5400" dirty="0" smtClean="0">
                <a:solidFill>
                  <a:schemeClr val="accent4">
                    <a:lumMod val="20000"/>
                    <a:lumOff val="80000"/>
                  </a:schemeClr>
                </a:solidFill>
                <a:effectLst>
                  <a:outerShdw blurRad="38100" dist="38100" dir="2700000" algn="tl">
                    <a:srgbClr val="000000">
                      <a:alpha val="43137"/>
                    </a:srgbClr>
                  </a:outerShdw>
                </a:effectLst>
                <a:latin typeface="Arial" charset="0"/>
              </a:rPr>
              <a:t>инжен</a:t>
            </a:r>
            <a:r>
              <a:rPr lang="en-US" sz="5400" dirty="0" smtClean="0">
                <a:solidFill>
                  <a:schemeClr val="accent4">
                    <a:lumMod val="20000"/>
                    <a:lumOff val="80000"/>
                  </a:schemeClr>
                </a:solidFill>
                <a:effectLst>
                  <a:outerShdw blurRad="38100" dist="38100" dir="2700000" algn="tl">
                    <a:srgbClr val="000000">
                      <a:alpha val="43137"/>
                    </a:srgbClr>
                  </a:outerShdw>
                </a:effectLst>
                <a:latin typeface="Arial" charset="0"/>
              </a:rPr>
              <a:t>e</a:t>
            </a:r>
            <a:r>
              <a:rPr lang="mk-MK" sz="5400" dirty="0" smtClean="0">
                <a:solidFill>
                  <a:schemeClr val="accent4">
                    <a:lumMod val="20000"/>
                    <a:lumOff val="80000"/>
                  </a:schemeClr>
                </a:solidFill>
                <a:effectLst>
                  <a:outerShdw blurRad="38100" dist="38100" dir="2700000" algn="tl">
                    <a:srgbClr val="000000">
                      <a:alpha val="43137"/>
                    </a:srgbClr>
                  </a:outerShdw>
                </a:effectLst>
                <a:latin typeface="Arial" charset="0"/>
              </a:rPr>
              <a:t>ри </a:t>
            </a:r>
          </a:p>
          <a:p>
            <a:pPr algn="ctr">
              <a:lnSpc>
                <a:spcPts val="4500"/>
              </a:lnSpc>
            </a:pPr>
            <a:r>
              <a:rPr lang="mk-MK" sz="5400" dirty="0" smtClean="0">
                <a:solidFill>
                  <a:schemeClr val="accent4">
                    <a:lumMod val="20000"/>
                    <a:lumOff val="80000"/>
                  </a:schemeClr>
                </a:solidFill>
                <a:effectLst>
                  <a:outerShdw blurRad="38100" dist="38100" dir="2700000" algn="tl">
                    <a:srgbClr val="000000">
                      <a:alpha val="43137"/>
                    </a:srgbClr>
                  </a:outerShdw>
                </a:effectLst>
                <a:latin typeface="Arial" charset="0"/>
              </a:rPr>
              <a:t>заштита при работа и противпожарна заштита</a:t>
            </a:r>
            <a:endParaRPr lang="mk-MK" sz="5400" b="1" dirty="0">
              <a:solidFill>
                <a:schemeClr val="accent4">
                  <a:lumMod val="20000"/>
                  <a:lumOff val="80000"/>
                </a:schemeClr>
              </a:solidFill>
              <a:effectLst>
                <a:outerShdw blurRad="38100" dist="38100" dir="2700000" algn="tl">
                  <a:srgbClr val="000000">
                    <a:alpha val="43137"/>
                  </a:srgbClr>
                </a:outerShdw>
              </a:effectLst>
              <a:latin typeface="Arial" charset="0"/>
            </a:endParaRPr>
          </a:p>
          <a:p>
            <a:pPr algn="ctr"/>
            <a:endParaRPr lang="mk-MK" dirty="0"/>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auxenergy.com/images/bg_oil-rigs.jpg"/>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4521" b="4614"/>
          <a:stretch/>
        </p:blipFill>
        <p:spPr bwMode="auto">
          <a:xfrm flipH="1">
            <a:off x="0" y="-18257"/>
            <a:ext cx="9144000" cy="51928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801144"/>
            <a:ext cx="9144000" cy="2133600"/>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mk-MK" sz="5400" dirty="0" smtClean="0">
                <a:solidFill>
                  <a:srgbClr val="FF6600"/>
                </a:solidFill>
                <a:effectLst>
                  <a:outerShdw blurRad="38100" dist="38100" dir="2700000" algn="tl">
                    <a:srgbClr val="000000">
                      <a:alpha val="43137"/>
                    </a:srgbClr>
                  </a:outerShdw>
                </a:effectLst>
                <a:latin typeface="Arial" charset="0"/>
              </a:rPr>
              <a:t>инженери </a:t>
            </a:r>
          </a:p>
          <a:p>
            <a:pPr algn="ctr">
              <a:lnSpc>
                <a:spcPts val="5000"/>
              </a:lnSpc>
            </a:pPr>
            <a:r>
              <a:rPr lang="mk-MK" sz="5400" dirty="0" smtClean="0">
                <a:solidFill>
                  <a:srgbClr val="FF6600"/>
                </a:solidFill>
                <a:effectLst>
                  <a:outerShdw blurRad="38100" dist="38100" dir="2700000" algn="tl">
                    <a:srgbClr val="000000">
                      <a:alpha val="43137"/>
                    </a:srgbClr>
                  </a:outerShdw>
                </a:effectLst>
                <a:latin typeface="Arial" charset="0"/>
              </a:rPr>
              <a:t> технологија и металургија</a:t>
            </a:r>
            <a:endParaRPr lang="mk-MK" sz="5400" b="1" dirty="0">
              <a:solidFill>
                <a:srgbClr val="FF6600"/>
              </a:solidFill>
              <a:effectLst>
                <a:outerShdw blurRad="38100" dist="38100" dir="2700000" algn="tl">
                  <a:srgbClr val="000000">
                    <a:alpha val="43137"/>
                  </a:srgbClr>
                </a:outerShdw>
              </a:effectLst>
              <a:latin typeface="Arial" charset="0"/>
            </a:endParaRPr>
          </a:p>
          <a:p>
            <a:pPr algn="ctr"/>
            <a:endParaRPr lang="mk-M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carbontrust.com/ImageGen.ashx?image=/media/218055/energy-rating-graph.gif&amp;format=gif&amp;compression=80&amp;width=588&amp;constrain=true"/>
          <p:cNvPicPr>
            <a:picLocks noChangeAspect="1" noChangeArrowheads="1"/>
          </p:cNvPicPr>
          <p:nvPr/>
        </p:nvPicPr>
        <p:blipFill rotWithShape="1">
          <a:blip r:embed="rId2">
            <a:extLst>
              <a:ext uri="{28A0092B-C50C-407E-A947-70E740481C1C}">
                <a14:useLocalDpi xmlns:a14="http://schemas.microsoft.com/office/drawing/2010/main" val="0"/>
              </a:ext>
            </a:extLst>
          </a:blip>
          <a:srcRect b="15091"/>
          <a:stretch/>
        </p:blipFill>
        <p:spPr bwMode="auto">
          <a:xfrm>
            <a:off x="1981200" y="-170656"/>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09" y="3104266"/>
            <a:ext cx="9144000" cy="20574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en-US" sz="8800" b="1" dirty="0" smtClean="0">
                <a:solidFill>
                  <a:schemeClr val="tx1"/>
                </a:solidFill>
                <a:effectLst>
                  <a:outerShdw blurRad="38100" dist="38100" dir="2700000" algn="tl">
                    <a:srgbClr val="000000">
                      <a:alpha val="43137"/>
                    </a:srgbClr>
                  </a:outerShdw>
                </a:effectLst>
                <a:latin typeface="Arial" charset="0"/>
              </a:rPr>
              <a:t>1</a:t>
            </a:r>
            <a:r>
              <a:rPr lang="mk-MK" sz="8800" b="1" dirty="0" smtClean="0">
                <a:solidFill>
                  <a:schemeClr val="tx1"/>
                </a:solidFill>
                <a:effectLst>
                  <a:outerShdw blurRad="38100" dist="38100" dir="2700000" algn="tl">
                    <a:srgbClr val="000000">
                      <a:alpha val="43137"/>
                    </a:srgbClr>
                  </a:outerShdw>
                </a:effectLst>
                <a:latin typeface="Arial" charset="0"/>
              </a:rPr>
              <a:t>15 </a:t>
            </a:r>
            <a:r>
              <a:rPr lang="mk-MK" sz="5400" dirty="0" smtClean="0">
                <a:solidFill>
                  <a:schemeClr val="tx1"/>
                </a:solidFill>
                <a:effectLst>
                  <a:outerShdw blurRad="38100" dist="38100" dir="2700000" algn="tl">
                    <a:srgbClr val="000000">
                      <a:alpha val="43137"/>
                    </a:srgbClr>
                  </a:outerShdw>
                </a:effectLst>
                <a:latin typeface="Arial" charset="0"/>
              </a:rPr>
              <a:t>инженерски овластувања за енергетска ефикасност</a:t>
            </a:r>
            <a:endParaRPr lang="mk-MK" sz="5400" b="1" dirty="0">
              <a:solidFill>
                <a:schemeClr val="tx1"/>
              </a:solidFill>
              <a:effectLst>
                <a:outerShdw blurRad="38100" dist="38100" dir="2700000" algn="tl">
                  <a:srgbClr val="000000">
                    <a:alpha val="43137"/>
                  </a:srgbClr>
                </a:outerShdw>
              </a:effectLst>
              <a:latin typeface="Arial" charset="0"/>
            </a:endParaRPr>
          </a:p>
          <a:p>
            <a:pPr algn="ctr"/>
            <a:endParaRPr lang="mk-MK"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Tree>
    <p:extLst>
      <p:ext uri="{BB962C8B-B14F-4D97-AF65-F5344CB8AC3E}">
        <p14:creationId xmlns:p14="http://schemas.microsoft.com/office/powerpoint/2010/main" val="2803864137"/>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3" name="Content Placeholder 2"/>
          <p:cNvSpPr>
            <a:spLocks noGrp="1"/>
          </p:cNvSpPr>
          <p:nvPr>
            <p:ph idx="1"/>
          </p:nvPr>
        </p:nvSpPr>
        <p:spPr>
          <a:xfrm>
            <a:off x="2438400" y="1843881"/>
            <a:ext cx="6705600" cy="2557463"/>
          </a:xfrm>
        </p:spPr>
        <p:txBody>
          <a:bodyPr>
            <a:normAutofit fontScale="92500"/>
          </a:bodyPr>
          <a:lstStyle/>
          <a:p>
            <a:pPr>
              <a:lnSpc>
                <a:spcPct val="80000"/>
              </a:lnSpc>
              <a:buFont typeface="Arial" charset="0"/>
              <a:buNone/>
            </a:pPr>
            <a:r>
              <a:rPr lang="en-US" sz="4800" b="1" dirty="0" smtClean="0">
                <a:latin typeface="Arial" pitchFamily="34" charset="0"/>
                <a:cs typeface="Arial" pitchFamily="34" charset="0"/>
              </a:rPr>
              <a:t>4</a:t>
            </a:r>
            <a:r>
              <a:rPr lang="mk-MK" sz="4800" b="1" dirty="0" smtClean="0">
                <a:latin typeface="Arial" pitchFamily="34" charset="0"/>
                <a:cs typeface="Arial" pitchFamily="34" charset="0"/>
              </a:rPr>
              <a:t>94</a:t>
            </a:r>
            <a:endParaRPr lang="mk-MK" sz="4800" b="1" dirty="0">
              <a:latin typeface="Arial" pitchFamily="34" charset="0"/>
              <a:cs typeface="Arial" pitchFamily="34" charset="0"/>
            </a:endParaRPr>
          </a:p>
          <a:p>
            <a:pPr marL="0">
              <a:spcBef>
                <a:spcPts val="0"/>
              </a:spcBef>
              <a:buFont typeface="Arial" charset="0"/>
              <a:buNone/>
            </a:pPr>
            <a:r>
              <a:rPr lang="mk-MK" sz="4000" dirty="0">
                <a:latin typeface="Arial" pitchFamily="34" charset="0"/>
                <a:cs typeface="Arial" pitchFamily="34" charset="0"/>
              </a:rPr>
              <a:t>ПОТВРДЕНИ</a:t>
            </a:r>
          </a:p>
          <a:p>
            <a:pPr marL="0" indent="0">
              <a:spcBef>
                <a:spcPts val="0"/>
              </a:spcBef>
              <a:buFont typeface="Arial" charset="0"/>
              <a:buNone/>
            </a:pPr>
            <a:r>
              <a:rPr lang="mk-MK" sz="4000" dirty="0">
                <a:latin typeface="Arial" pitchFamily="34" charset="0"/>
                <a:cs typeface="Arial" pitchFamily="34" charset="0"/>
              </a:rPr>
              <a:t>СТРАНСКИ ОВЛАСТУВАЊА </a:t>
            </a:r>
            <a:br>
              <a:rPr lang="mk-MK" sz="4000" dirty="0">
                <a:latin typeface="Arial" pitchFamily="34" charset="0"/>
                <a:cs typeface="Arial" pitchFamily="34" charset="0"/>
              </a:rPr>
            </a:br>
            <a:r>
              <a:rPr lang="mk-MK" sz="4000" dirty="0">
                <a:latin typeface="Arial" pitchFamily="34" charset="0"/>
                <a:cs typeface="Arial" pitchFamily="34" charset="0"/>
              </a:rPr>
              <a:t>ОД </a:t>
            </a:r>
            <a:r>
              <a:rPr lang="en-US" sz="4800" b="1" dirty="0" smtClean="0">
                <a:latin typeface="Arial" pitchFamily="34" charset="0"/>
                <a:cs typeface="Arial" pitchFamily="34" charset="0"/>
              </a:rPr>
              <a:t>21 </a:t>
            </a:r>
            <a:r>
              <a:rPr lang="mk-MK" sz="4800" b="1" dirty="0" smtClean="0">
                <a:latin typeface="Arial" pitchFamily="34" charset="0"/>
                <a:cs typeface="Arial" pitchFamily="34" charset="0"/>
              </a:rPr>
              <a:t>ДРЖАВ</a:t>
            </a:r>
            <a:r>
              <a:rPr lang="en-US" sz="4800" b="1" dirty="0" smtClean="0">
                <a:latin typeface="Arial" pitchFamily="34" charset="0"/>
                <a:cs typeface="Arial" pitchFamily="34" charset="0"/>
              </a:rPr>
              <a:t>A</a:t>
            </a:r>
            <a:endParaRPr lang="en-US" sz="4000" b="1" dirty="0">
              <a:latin typeface="Arial" pitchFamily="34" charset="0"/>
              <a:cs typeface="Arial" pitchFamily="34" charset="0"/>
            </a:endParaRPr>
          </a:p>
        </p:txBody>
      </p:sp>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pic>
        <p:nvPicPr>
          <p:cNvPr id="14340" name="Picture 4" descr="http://thumbs.dreamstime.com/z/gold-seal-red-ribbon-147623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30" r="13124" b="2359"/>
          <a:stretch/>
        </p:blipFill>
        <p:spPr bwMode="auto">
          <a:xfrm>
            <a:off x="152400" y="1505744"/>
            <a:ext cx="2184400" cy="3050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1950454"/>
              </p:ext>
            </p:extLst>
          </p:nvPr>
        </p:nvGraphicFramePr>
        <p:xfrm>
          <a:off x="457200" y="0"/>
          <a:ext cx="8229600" cy="5087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3205787"/>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599107"/>
            <a:ext cx="7772400" cy="1102065"/>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8195" name="Subtitle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8196" name="Picture 2"/>
          <p:cNvPicPr>
            <a:picLocks noChangeAspect="1" noChangeArrowheads="1"/>
          </p:cNvPicPr>
          <p:nvPr/>
        </p:nvPicPr>
        <p:blipFill>
          <a:blip r:embed="rId2" cstate="print"/>
          <a:srcRect/>
          <a:stretch>
            <a:fillRect/>
          </a:stretch>
        </p:blipFill>
        <p:spPr bwMode="auto">
          <a:xfrm>
            <a:off x="1219201" y="0"/>
            <a:ext cx="6858000" cy="5145088"/>
          </a:xfrm>
          <a:prstGeom prst="rect">
            <a:avLst/>
          </a:prstGeom>
          <a:noFill/>
          <a:ln w="9525" algn="ctr">
            <a:noFill/>
            <a:miter lim="800000"/>
            <a:headEnd/>
            <a:tailEnd/>
          </a:ln>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804159" y="740960"/>
            <a:ext cx="3678555" cy="3663164"/>
          </a:xfrm>
          <a:prstGeom prst="rect">
            <a:avLst/>
          </a:prstGeom>
        </p:spPr>
      </p:pic>
    </p:spTree>
    <p:extLst>
      <p:ext uri="{BB962C8B-B14F-4D97-AF65-F5344CB8AC3E}">
        <p14:creationId xmlns:p14="http://schemas.microsoft.com/office/powerpoint/2010/main" val="2449352301"/>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graphicFrame>
        <p:nvGraphicFramePr>
          <p:cNvPr id="10" name="Chart 9"/>
          <p:cNvGraphicFramePr/>
          <p:nvPr>
            <p:extLst>
              <p:ext uri="{D42A27DB-BD31-4B8C-83A1-F6EECF244321}">
                <p14:modId xmlns:p14="http://schemas.microsoft.com/office/powerpoint/2010/main" val="2629930555"/>
              </p:ext>
            </p:extLst>
          </p:nvPr>
        </p:nvGraphicFramePr>
        <p:xfrm>
          <a:off x="533400" y="1304538"/>
          <a:ext cx="8000999" cy="370640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3124200" y="733036"/>
            <a:ext cx="6286500" cy="461665"/>
          </a:xfrm>
          <a:prstGeom prst="rect">
            <a:avLst/>
          </a:prstGeom>
          <a:noFill/>
        </p:spPr>
        <p:txBody>
          <a:bodyPr wrap="square" rtlCol="0">
            <a:spAutoFit/>
          </a:bodyPr>
          <a:lstStyle/>
          <a:p>
            <a:pPr marL="0" algn="ctr">
              <a:spcBef>
                <a:spcPts val="0"/>
              </a:spcBef>
              <a:buFont typeface="Arial" charset="0"/>
              <a:buNone/>
            </a:pPr>
            <a:r>
              <a:rPr lang="mk-MK" sz="1200" dirty="0" smtClean="0">
                <a:latin typeface="Arial" pitchFamily="34" charset="0"/>
                <a:cs typeface="Arial" pitchFamily="34" charset="0"/>
              </a:rPr>
              <a:t>ЗАСТАПЕНОСТ НА СТРАНСКИ ИНЖЕНЕРИ </a:t>
            </a:r>
            <a:br>
              <a:rPr lang="mk-MK" sz="1200" dirty="0" smtClean="0">
                <a:latin typeface="Arial" pitchFamily="34" charset="0"/>
                <a:cs typeface="Arial" pitchFamily="34" charset="0"/>
              </a:rPr>
            </a:br>
            <a:r>
              <a:rPr lang="mk-MK" sz="1200" dirty="0" smtClean="0">
                <a:latin typeface="Arial" pitchFamily="34" charset="0"/>
                <a:cs typeface="Arial" pitchFamily="34" charset="0"/>
              </a:rPr>
              <a:t>СО ПОТВРДЕНИ ОВЛАСТУВАЊА ПО ДРЖАВА</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595681695"/>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5176374"/>
              </p:ext>
            </p:extLst>
          </p:nvPr>
        </p:nvGraphicFramePr>
        <p:xfrm>
          <a:off x="457200" y="210344"/>
          <a:ext cx="8229600" cy="4385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6425941"/>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3" name="Content Placeholder 2"/>
          <p:cNvSpPr>
            <a:spLocks noGrp="1"/>
          </p:cNvSpPr>
          <p:nvPr>
            <p:ph idx="1"/>
          </p:nvPr>
        </p:nvSpPr>
        <p:spPr>
          <a:xfrm>
            <a:off x="214282" y="1962944"/>
            <a:ext cx="8715436" cy="1219200"/>
          </a:xfrm>
        </p:spPr>
        <p:txBody>
          <a:bodyPr>
            <a:normAutofit/>
          </a:bodyPr>
          <a:lstStyle/>
          <a:p>
            <a:pPr algn="ctr">
              <a:buFont typeface="Arial" charset="0"/>
              <a:buNone/>
            </a:pPr>
            <a:r>
              <a:rPr lang="en-US" sz="7200" b="1" dirty="0" smtClean="0">
                <a:solidFill>
                  <a:srgbClr val="FF0000"/>
                </a:solidFill>
                <a:latin typeface="Arial" charset="0"/>
              </a:rPr>
              <a:t>36</a:t>
            </a:r>
            <a:r>
              <a:rPr lang="mk-MK" sz="7200" b="1" dirty="0" smtClean="0">
                <a:solidFill>
                  <a:srgbClr val="FF0000"/>
                </a:solidFill>
                <a:latin typeface="Arial" charset="0"/>
              </a:rPr>
              <a:t> </a:t>
            </a:r>
            <a:r>
              <a:rPr lang="mk-MK" sz="4800" b="1" dirty="0" smtClean="0">
                <a:solidFill>
                  <a:srgbClr val="FF0000"/>
                </a:solidFill>
                <a:latin typeface="Arial" charset="0"/>
              </a:rPr>
              <a:t>БРОЈА</a:t>
            </a:r>
            <a:r>
              <a:rPr lang="mk-MK" sz="4800" b="1" dirty="0" smtClean="0">
                <a:solidFill>
                  <a:srgbClr val="003399"/>
                </a:solidFill>
                <a:latin typeface="Arial" charset="0"/>
              </a:rPr>
              <a:t> </a:t>
            </a:r>
            <a:r>
              <a:rPr lang="mk-MK" sz="4800" b="1" dirty="0" smtClean="0">
                <a:solidFill>
                  <a:schemeClr val="tx1">
                    <a:lumMod val="50000"/>
                    <a:lumOff val="50000"/>
                  </a:schemeClr>
                </a:solidFill>
                <a:latin typeface="Arial" charset="0"/>
              </a:rPr>
              <a:t>СПИСАНИЕ</a:t>
            </a:r>
          </a:p>
        </p:txBody>
      </p:sp>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58344"/>
            <a:ext cx="5791200" cy="157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6" name="Group 5"/>
          <p:cNvGrpSpPr/>
          <p:nvPr/>
        </p:nvGrpSpPr>
        <p:grpSpPr>
          <a:xfrm>
            <a:off x="381000" y="134144"/>
            <a:ext cx="8534400" cy="1066800"/>
            <a:chOff x="381000" y="134144"/>
            <a:chExt cx="8534400" cy="106680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8" name="TextBox 7"/>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9" name="Straight Connector 8"/>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3" name="TextBox 2"/>
          <p:cNvSpPr txBox="1"/>
          <p:nvPr/>
        </p:nvSpPr>
        <p:spPr>
          <a:xfrm>
            <a:off x="3306305" y="1278757"/>
            <a:ext cx="1902509" cy="707886"/>
          </a:xfrm>
          <a:prstGeom prst="rect">
            <a:avLst/>
          </a:prstGeom>
          <a:noFill/>
        </p:spPr>
        <p:txBody>
          <a:bodyPr wrap="none" rtlCol="0">
            <a:spAutoFit/>
          </a:bodyPr>
          <a:lstStyle/>
          <a:p>
            <a:r>
              <a:rPr lang="mk-MK" sz="2400" dirty="0" smtClean="0"/>
              <a:t>ВО</a:t>
            </a:r>
            <a:r>
              <a:rPr lang="mk-MK" sz="4000" dirty="0" smtClean="0"/>
              <a:t> 2017</a:t>
            </a:r>
            <a:endParaRPr lang="mk-MK" sz="4000" dirty="0"/>
          </a:p>
        </p:txBody>
      </p:sp>
      <p:pic>
        <p:nvPicPr>
          <p:cNvPr id="1026" name="Picture 2" descr="Пресинг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514" y="2305124"/>
            <a:ext cx="13811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есин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0061" y="2305124"/>
            <a:ext cx="13811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Пресинг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08" y="2305125"/>
            <a:ext cx="1381125"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Пресинг 35"/>
          <p:cNvPicPr>
            <a:picLocks noChangeAspect="1" noChangeArrowheads="1"/>
          </p:cNvPicPr>
          <p:nvPr/>
        </p:nvPicPr>
        <p:blipFill rotWithShape="1">
          <a:blip r:embed="rId5">
            <a:extLst>
              <a:ext uri="{28A0092B-C50C-407E-A947-70E740481C1C}">
                <a14:useLocalDpi xmlns:a14="http://schemas.microsoft.com/office/drawing/2010/main" val="0"/>
              </a:ext>
            </a:extLst>
          </a:blip>
          <a:srcRect r="29830" b="82141"/>
          <a:stretch/>
        </p:blipFill>
        <p:spPr bwMode="auto">
          <a:xfrm>
            <a:off x="720453" y="1200505"/>
            <a:ext cx="2437884" cy="864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Content Placeholder 1"/>
          <p:cNvSpPr txBox="1">
            <a:spLocks/>
          </p:cNvSpPr>
          <p:nvPr/>
        </p:nvSpPr>
        <p:spPr>
          <a:xfrm>
            <a:off x="381000" y="1124744"/>
            <a:ext cx="8477250" cy="36832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mk-MK" sz="8800" dirty="0" smtClean="0">
                <a:solidFill>
                  <a:schemeClr val="bg1">
                    <a:lumMod val="50000"/>
                  </a:schemeClr>
                </a:solidFill>
                <a:latin typeface="StobiSansCn Medium" pitchFamily="50" charset="0"/>
              </a:rPr>
              <a:t>10</a:t>
            </a:r>
            <a:r>
              <a:rPr lang="mk-MK" dirty="0" smtClean="0">
                <a:solidFill>
                  <a:schemeClr val="bg1">
                    <a:lumMod val="50000"/>
                  </a:schemeClr>
                </a:solidFill>
                <a:latin typeface="StobiSansCn Medium" pitchFamily="50" charset="0"/>
              </a:rPr>
              <a:t> </a:t>
            </a:r>
          </a:p>
          <a:p>
            <a:pPr marL="0" indent="0" algn="ctr" fontAlgn="auto">
              <a:spcAft>
                <a:spcPts val="0"/>
              </a:spcAft>
              <a:buFont typeface="Arial" pitchFamily="34" charset="0"/>
              <a:buNone/>
            </a:pPr>
            <a:r>
              <a:rPr lang="mk-MK" dirty="0" smtClean="0">
                <a:solidFill>
                  <a:schemeClr val="bg1">
                    <a:lumMod val="50000"/>
                  </a:schemeClr>
                </a:solidFill>
                <a:latin typeface="StobiSansCn Medium" pitchFamily="50" charset="0"/>
              </a:rPr>
              <a:t>ГОДИНИ</a:t>
            </a:r>
          </a:p>
          <a:p>
            <a:pPr marL="0" indent="0" algn="ctr" fontAlgn="auto">
              <a:spcAft>
                <a:spcPts val="0"/>
              </a:spcAft>
              <a:buFont typeface="Arial" pitchFamily="34" charset="0"/>
              <a:buNone/>
            </a:pPr>
            <a:r>
              <a:rPr lang="mk-MK" sz="2800" dirty="0" smtClean="0">
                <a:solidFill>
                  <a:schemeClr val="bg1">
                    <a:lumMod val="50000"/>
                  </a:schemeClr>
                </a:solidFill>
                <a:latin typeface="StobiSansCn Medium" pitchFamily="50" charset="0"/>
              </a:rPr>
              <a:t>РАБОТА И РАЗВОЈ НА КОМОРАТА НА </a:t>
            </a:r>
            <a:endParaRPr lang="en-US" sz="2800" dirty="0" smtClean="0">
              <a:solidFill>
                <a:schemeClr val="bg1">
                  <a:lumMod val="50000"/>
                </a:schemeClr>
              </a:solidFill>
              <a:latin typeface="StobiSansCn Medium" pitchFamily="50" charset="0"/>
            </a:endParaRPr>
          </a:p>
          <a:p>
            <a:pPr marL="0" indent="0" algn="ctr" fontAlgn="auto">
              <a:spcAft>
                <a:spcPts val="0"/>
              </a:spcAft>
              <a:buFont typeface="Arial" pitchFamily="34" charset="0"/>
              <a:buNone/>
            </a:pPr>
            <a:r>
              <a:rPr lang="mk-MK" sz="2800" dirty="0" smtClean="0">
                <a:solidFill>
                  <a:schemeClr val="bg1">
                    <a:lumMod val="50000"/>
                  </a:schemeClr>
                </a:solidFill>
                <a:latin typeface="StobiSansCn Medium" pitchFamily="50" charset="0"/>
              </a:rPr>
              <a:t>ОВЛАСТЕНИ АРХИТЕКТИ И ОВЛАСТЕНИ ИНЖЕНЕРИ </a:t>
            </a:r>
            <a:endParaRPr lang="en-US" sz="2800" dirty="0" smtClean="0">
              <a:solidFill>
                <a:schemeClr val="bg1">
                  <a:lumMod val="50000"/>
                </a:schemeClr>
              </a:solidFill>
              <a:latin typeface="StobiSansCn Medium" pitchFamily="50" charset="0"/>
            </a:endParaRPr>
          </a:p>
          <a:p>
            <a:pPr marL="0" indent="0" algn="ctr" fontAlgn="auto">
              <a:spcAft>
                <a:spcPts val="0"/>
              </a:spcAft>
              <a:buFont typeface="Arial" pitchFamily="34" charset="0"/>
              <a:buNone/>
            </a:pPr>
            <a:r>
              <a:rPr lang="mk-MK" sz="2800" dirty="0" smtClean="0">
                <a:solidFill>
                  <a:schemeClr val="bg1">
                    <a:lumMod val="50000"/>
                  </a:schemeClr>
                </a:solidFill>
                <a:latin typeface="StobiSansCn Medium" pitchFamily="50" charset="0"/>
              </a:rPr>
              <a:t>НА РЕПУБЛИКА МАКЕДОНИЈА</a:t>
            </a:r>
            <a:endParaRPr lang="mk-MK" sz="2800" dirty="0">
              <a:solidFill>
                <a:schemeClr val="bg1">
                  <a:lumMod val="50000"/>
                </a:schemeClr>
              </a:solidFill>
              <a:latin typeface="StobiSansCn Medium" pitchFamily="50" charset="0"/>
            </a:endParaRPr>
          </a:p>
        </p:txBody>
      </p:sp>
    </p:spTree>
    <p:extLst>
      <p:ext uri="{BB962C8B-B14F-4D97-AF65-F5344CB8AC3E}">
        <p14:creationId xmlns:p14="http://schemas.microsoft.com/office/powerpoint/2010/main" val="297807947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93" y="1082151"/>
            <a:ext cx="2961832" cy="406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Content Placeholder 1"/>
          <p:cNvSpPr txBox="1">
            <a:spLocks/>
          </p:cNvSpPr>
          <p:nvPr/>
        </p:nvSpPr>
        <p:spPr>
          <a:xfrm>
            <a:off x="2982924" y="1810544"/>
            <a:ext cx="6084876" cy="23447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endParaRPr lang="mk-MK" sz="2800" dirty="0" smtClean="0">
              <a:latin typeface="StobiSansCn Medium" pitchFamily="50" charset="0"/>
            </a:endParaRPr>
          </a:p>
          <a:p>
            <a:pPr marL="0" indent="0" algn="ctr" fontAlgn="auto">
              <a:spcBef>
                <a:spcPts val="0"/>
              </a:spcBef>
              <a:spcAft>
                <a:spcPts val="0"/>
              </a:spcAft>
              <a:buFont typeface="Arial" pitchFamily="34" charset="0"/>
              <a:buNone/>
            </a:pPr>
            <a:r>
              <a:rPr lang="mk-MK" sz="2800" dirty="0" smtClean="0">
                <a:latin typeface="StobiSansCn Medium" pitchFamily="50" charset="0"/>
              </a:rPr>
              <a:t>РЕШЕНИЕ </a:t>
            </a:r>
            <a:endParaRPr lang="en-US" sz="2800" dirty="0" smtClean="0">
              <a:latin typeface="StobiSansCn Medium" pitchFamily="50" charset="0"/>
            </a:endParaRPr>
          </a:p>
          <a:p>
            <a:pPr marL="0" indent="0" algn="ctr" fontAlgn="auto">
              <a:spcBef>
                <a:spcPts val="0"/>
              </a:spcBef>
              <a:spcAft>
                <a:spcPts val="0"/>
              </a:spcAft>
              <a:buFont typeface="Arial" pitchFamily="34" charset="0"/>
              <a:buNone/>
            </a:pPr>
            <a:r>
              <a:rPr lang="mk-MK" sz="1600" dirty="0" smtClean="0">
                <a:latin typeface="StobiSansCn Medium" pitchFamily="50" charset="0"/>
              </a:rPr>
              <a:t>ЗА ИМЕНУВАЊЕ ЧЛЕНОВИ </a:t>
            </a:r>
          </a:p>
          <a:p>
            <a:pPr marL="0" indent="0" algn="ctr" fontAlgn="auto">
              <a:spcBef>
                <a:spcPts val="0"/>
              </a:spcBef>
              <a:spcAft>
                <a:spcPts val="0"/>
              </a:spcAft>
              <a:buFont typeface="Arial" pitchFamily="34" charset="0"/>
              <a:buNone/>
            </a:pPr>
            <a:r>
              <a:rPr lang="mk-MK" sz="1600" dirty="0" smtClean="0">
                <a:latin typeface="StobiSansCn Medium" pitchFamily="50" charset="0"/>
              </a:rPr>
              <a:t>НА ИНЦИЈАТИВЕН ОДБОР </a:t>
            </a:r>
          </a:p>
          <a:p>
            <a:pPr marL="0" indent="0" algn="ctr" fontAlgn="auto">
              <a:spcBef>
                <a:spcPts val="0"/>
              </a:spcBef>
              <a:spcAft>
                <a:spcPts val="0"/>
              </a:spcAft>
              <a:buFont typeface="Arial" pitchFamily="34" charset="0"/>
              <a:buNone/>
            </a:pPr>
            <a:r>
              <a:rPr lang="mk-MK" sz="1600" dirty="0" smtClean="0">
                <a:latin typeface="StobiSansCn Medium" pitchFamily="50" charset="0"/>
              </a:rPr>
              <a:t>ЗА СВИКУВАЊЕ ОСНОВАЧКО СОБРАНИЕ </a:t>
            </a:r>
          </a:p>
          <a:p>
            <a:pPr marL="0" indent="0" algn="ctr" fontAlgn="auto">
              <a:spcBef>
                <a:spcPts val="0"/>
              </a:spcBef>
              <a:spcAft>
                <a:spcPts val="0"/>
              </a:spcAft>
              <a:buFont typeface="Arial" pitchFamily="34" charset="0"/>
              <a:buNone/>
            </a:pPr>
            <a:r>
              <a:rPr lang="mk-MK" sz="1600" dirty="0" smtClean="0">
                <a:latin typeface="StobiSansCn Medium" pitchFamily="50" charset="0"/>
              </a:rPr>
              <a:t>НА КОМОРАТА</a:t>
            </a:r>
            <a:endParaRPr lang="mk-MK" sz="1600" dirty="0">
              <a:latin typeface="StobiSansCn Medium" pitchFamily="50" charset="0"/>
            </a:endParaRPr>
          </a:p>
        </p:txBody>
      </p:sp>
    </p:spTree>
    <p:extLst>
      <p:ext uri="{BB962C8B-B14F-4D97-AF65-F5344CB8AC3E}">
        <p14:creationId xmlns:p14="http://schemas.microsoft.com/office/powerpoint/2010/main" val="80903202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Content Placeholder 1"/>
          <p:cNvSpPr>
            <a:spLocks noGrp="1"/>
          </p:cNvSpPr>
          <p:nvPr>
            <p:ph idx="1"/>
          </p:nvPr>
        </p:nvSpPr>
        <p:spPr>
          <a:xfrm>
            <a:off x="348521" y="4766734"/>
            <a:ext cx="8229600" cy="407327"/>
          </a:xfrm>
        </p:spPr>
        <p:txBody>
          <a:bodyPr>
            <a:noAutofit/>
          </a:bodyPr>
          <a:lstStyle/>
          <a:p>
            <a:pPr marL="0" indent="0" algn="ctr">
              <a:buNone/>
            </a:pPr>
            <a:r>
              <a:rPr lang="mk-MK" sz="2000" dirty="0" smtClean="0">
                <a:latin typeface="StobiSansCn Medium" pitchFamily="50" charset="0"/>
              </a:rPr>
              <a:t>ОСНОВАЧКО СОБРАНИЕ НА КОМОРАТА</a:t>
            </a:r>
            <a:endParaRPr lang="mk-MK" sz="2000" dirty="0">
              <a:latin typeface="StobiSansCn Medium" pitchFamily="50"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1663" y="945435"/>
            <a:ext cx="5717222" cy="379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996801"/>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taratur.com/wp-content/uploads/2017/04/x4za-marina.jpg.pagespeed.ic.JP6kV8TNk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591800" cy="5145088"/>
          </a:xfrm>
          <a:prstGeom prst="rect">
            <a:avLst/>
          </a:prstGeom>
          <a:noFill/>
          <a:ln>
            <a:noFill/>
          </a:ln>
        </p:spPr>
      </p:pic>
      <p:pic>
        <p:nvPicPr>
          <p:cNvPr id="6" name="Picture 5" descr="C:\Users\mile\AppData\Local\Temp\Logo-slikan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81944"/>
            <a:ext cx="2362200" cy="2201999"/>
          </a:xfrm>
          <a:prstGeom prst="rect">
            <a:avLst/>
          </a:prstGeom>
          <a:noFill/>
          <a:ln>
            <a:noFill/>
          </a:ln>
        </p:spPr>
      </p:pic>
    </p:spTree>
    <p:extLst>
      <p:ext uri="{BB962C8B-B14F-4D97-AF65-F5344CB8AC3E}">
        <p14:creationId xmlns:p14="http://schemas.microsoft.com/office/powerpoint/2010/main" val="119632773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Content Placeholder 1"/>
          <p:cNvSpPr>
            <a:spLocks noGrp="1"/>
          </p:cNvSpPr>
          <p:nvPr>
            <p:ph idx="1"/>
          </p:nvPr>
        </p:nvSpPr>
        <p:spPr>
          <a:xfrm>
            <a:off x="457200" y="1353344"/>
            <a:ext cx="8229600" cy="686594"/>
          </a:xfrm>
        </p:spPr>
        <p:txBody>
          <a:bodyPr>
            <a:normAutofit fontScale="70000" lnSpcReduction="20000"/>
          </a:bodyPr>
          <a:lstStyle/>
          <a:p>
            <a:pPr marL="0" indent="0" algn="ctr">
              <a:buNone/>
            </a:pPr>
            <a:r>
              <a:rPr lang="mk-MK" dirty="0" smtClean="0">
                <a:latin typeface="StobiSansCn Medium" pitchFamily="50" charset="0"/>
              </a:rPr>
              <a:t>ОСНОВАЧКО СОБРАНИЕ НА КОМОРАТА НА ОВЛАСТЕНИ АРХИТЕКТИ И ОВЛАСТЕНИ ИНЖЕНЕРИ НА РЕПУБЛИКА МАКЕДОНИЈА</a:t>
            </a:r>
            <a:endParaRPr lang="mk-MK" dirty="0">
              <a:latin typeface="StobiSansCn Medium" pitchFamily="50" charset="0"/>
            </a:endParaRPr>
          </a:p>
        </p:txBody>
      </p:sp>
      <p:sp>
        <p:nvSpPr>
          <p:cNvPr id="3" name="TextBox 2"/>
          <p:cNvSpPr txBox="1"/>
          <p:nvPr/>
        </p:nvSpPr>
        <p:spPr>
          <a:xfrm>
            <a:off x="7010400" y="4629944"/>
            <a:ext cx="1872629" cy="400110"/>
          </a:xfrm>
          <a:prstGeom prst="rect">
            <a:avLst/>
          </a:prstGeom>
          <a:noFill/>
        </p:spPr>
        <p:txBody>
          <a:bodyPr wrap="none" rtlCol="0">
            <a:spAutoFit/>
          </a:bodyPr>
          <a:lstStyle/>
          <a:p>
            <a:r>
              <a:rPr lang="mk-MK" sz="2000" dirty="0" smtClean="0">
                <a:latin typeface="StobiSansCn Medium" pitchFamily="50" charset="0"/>
              </a:rPr>
              <a:t>1 март 2006 год.</a:t>
            </a:r>
            <a:endParaRPr lang="mk-MK" sz="2000" dirty="0">
              <a:latin typeface="StobiSansCn Medium" pitchFamily="50" charset="0"/>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052249"/>
            <a:ext cx="4171950" cy="2977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17749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382000" cy="659086"/>
            <a:chOff x="381000" y="134144"/>
            <a:chExt cx="8382000" cy="659086"/>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609600" cy="609600"/>
            </a:xfrm>
            <a:prstGeom prst="rect">
              <a:avLst/>
            </a:prstGeom>
          </p:spPr>
        </p:pic>
        <p:sp>
          <p:nvSpPr>
            <p:cNvPr id="6" name="TextBox 5"/>
            <p:cNvSpPr txBox="1"/>
            <p:nvPr/>
          </p:nvSpPr>
          <p:spPr>
            <a:xfrm>
              <a:off x="1096974" y="134144"/>
              <a:ext cx="7391400" cy="369332"/>
            </a:xfrm>
            <a:prstGeom prst="rect">
              <a:avLst/>
            </a:prstGeom>
            <a:noFill/>
          </p:spPr>
          <p:txBody>
            <a:bodyPr wrap="square" rtlCol="0">
              <a:spAutoFit/>
            </a:bodyPr>
            <a:lstStyle/>
            <a:p>
              <a:r>
                <a:rPr lang="en-US" sz="900" b="1" dirty="0" err="1">
                  <a:solidFill>
                    <a:srgbClr val="FF0000"/>
                  </a:solidFill>
                </a:rPr>
                <a:t>КОМОРА</a:t>
              </a:r>
              <a:r>
                <a:rPr lang="en-US" sz="900" b="1" dirty="0">
                  <a:solidFill>
                    <a:srgbClr val="FF0000"/>
                  </a:solidFill>
                </a:rPr>
                <a:t> </a:t>
              </a:r>
              <a:r>
                <a:rPr lang="en-US" sz="900" b="1" dirty="0" err="1">
                  <a:solidFill>
                    <a:srgbClr val="FF0000"/>
                  </a:solidFill>
                </a:rPr>
                <a:t>НА</a:t>
              </a:r>
              <a:r>
                <a:rPr lang="en-US" sz="900" b="1" dirty="0">
                  <a:solidFill>
                    <a:srgbClr val="FF0000"/>
                  </a:solidFill>
                </a:rPr>
                <a:t> </a:t>
              </a:r>
              <a:r>
                <a:rPr lang="en-US" sz="900" b="1" dirty="0" err="1">
                  <a:solidFill>
                    <a:srgbClr val="FF0000"/>
                  </a:solidFill>
                </a:rPr>
                <a:t>ОВЛАСТЕНИ</a:t>
              </a:r>
              <a:r>
                <a:rPr lang="en-US" sz="900" b="1" dirty="0">
                  <a:solidFill>
                    <a:srgbClr val="FF0000"/>
                  </a:solidFill>
                </a:rPr>
                <a:t> </a:t>
              </a:r>
              <a:r>
                <a:rPr lang="en-US" sz="900" b="1" dirty="0" err="1">
                  <a:solidFill>
                    <a:srgbClr val="FF0000"/>
                  </a:solidFill>
                </a:rPr>
                <a:t>АРХИТЕКТИ</a:t>
              </a:r>
              <a:r>
                <a:rPr lang="en-US" sz="900" b="1" dirty="0">
                  <a:solidFill>
                    <a:srgbClr val="FF0000"/>
                  </a:solidFill>
                </a:rPr>
                <a:t> И </a:t>
              </a:r>
              <a:r>
                <a:rPr lang="en-US" sz="900" b="1" dirty="0" err="1">
                  <a:solidFill>
                    <a:srgbClr val="FF0000"/>
                  </a:solidFill>
                </a:rPr>
                <a:t>ОВЛАСТЕНИ</a:t>
              </a:r>
              <a:r>
                <a:rPr lang="en-US" sz="900" b="1" dirty="0">
                  <a:solidFill>
                    <a:srgbClr val="FF0000"/>
                  </a:solidFill>
                </a:rPr>
                <a:t> </a:t>
              </a:r>
              <a:r>
                <a:rPr lang="en-US" sz="900" b="1" dirty="0" err="1" smtClean="0">
                  <a:solidFill>
                    <a:srgbClr val="FF0000"/>
                  </a:solidFill>
                </a:rPr>
                <a:t>ИНЖЕНЕРИ</a:t>
              </a:r>
              <a:r>
                <a:rPr lang="mk-MK" sz="900" b="1" dirty="0" smtClean="0">
                  <a:solidFill>
                    <a:srgbClr val="FF0000"/>
                  </a:solidFill>
                </a:rPr>
                <a:t> </a:t>
              </a:r>
            </a:p>
            <a:p>
              <a:r>
                <a:rPr lang="en-US" sz="900" b="1" dirty="0" err="1" smtClean="0">
                  <a:solidFill>
                    <a:srgbClr val="FF0000"/>
                  </a:solidFill>
                </a:rPr>
                <a:t>НА</a:t>
              </a:r>
              <a:r>
                <a:rPr lang="en-US" sz="900" b="1" dirty="0" smtClean="0">
                  <a:solidFill>
                    <a:srgbClr val="FF0000"/>
                  </a:solidFill>
                </a:rPr>
                <a:t> </a:t>
              </a:r>
              <a:r>
                <a:rPr lang="mk-MK" sz="900" b="1" dirty="0">
                  <a:solidFill>
                    <a:srgbClr val="FF0000"/>
                  </a:solidFill>
                </a:rPr>
                <a:t>РЕПУБЛИКА </a:t>
              </a:r>
              <a:r>
                <a:rPr lang="en-US" sz="900" b="1" dirty="0" err="1" smtClean="0">
                  <a:solidFill>
                    <a:srgbClr val="FF0000"/>
                  </a:solidFill>
                </a:rPr>
                <a:t>МАКЕДОНИЈА</a:t>
              </a:r>
              <a:endParaRPr lang="mk-MK" sz="900" dirty="0">
                <a:solidFill>
                  <a:srgbClr val="FF0000"/>
                </a:solidFill>
              </a:endParaRPr>
            </a:p>
          </p:txBody>
        </p:sp>
        <p:cxnSp>
          <p:nvCxnSpPr>
            <p:cNvPr id="7" name="Straight Connector 6"/>
            <p:cNvCxnSpPr/>
            <p:nvPr/>
          </p:nvCxnSpPr>
          <p:spPr>
            <a:xfrm>
              <a:off x="457200" y="793230"/>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79" y="793230"/>
            <a:ext cx="6136520" cy="448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52841" y="829403"/>
            <a:ext cx="2815194" cy="2554545"/>
          </a:xfrm>
          <a:prstGeom prst="rect">
            <a:avLst/>
          </a:prstGeom>
          <a:noFill/>
        </p:spPr>
        <p:txBody>
          <a:bodyPr wrap="none" rtlCol="0">
            <a:spAutoFit/>
          </a:bodyPr>
          <a:lstStyle/>
          <a:p>
            <a:r>
              <a:rPr lang="mk-MK" sz="1600" dirty="0" smtClean="0">
                <a:latin typeface="StobiSansCn Light" pitchFamily="50" charset="0"/>
              </a:rPr>
              <a:t>Дел од членовите на </a:t>
            </a:r>
          </a:p>
          <a:p>
            <a:r>
              <a:rPr lang="mk-MK" sz="1600" dirty="0" smtClean="0">
                <a:latin typeface="StobiSansCn Light" pitchFamily="50" charset="0"/>
              </a:rPr>
              <a:t>Иницијативмиот одбор </a:t>
            </a:r>
          </a:p>
          <a:p>
            <a:r>
              <a:rPr lang="mk-MK" sz="1600" dirty="0" smtClean="0">
                <a:latin typeface="StobiSansCn Light" pitchFamily="50" charset="0"/>
              </a:rPr>
              <a:t>за формирање на </a:t>
            </a:r>
            <a:br>
              <a:rPr lang="mk-MK" sz="1600" dirty="0" smtClean="0">
                <a:latin typeface="StobiSansCn Light" pitchFamily="50" charset="0"/>
              </a:rPr>
            </a:br>
            <a:r>
              <a:rPr lang="mk-MK" sz="1600" dirty="0" smtClean="0">
                <a:latin typeface="StobiSansCn Light" pitchFamily="50" charset="0"/>
              </a:rPr>
              <a:t>Комората </a:t>
            </a:r>
          </a:p>
          <a:p>
            <a:endParaRPr lang="mk-MK" sz="1600" dirty="0" smtClean="0">
              <a:latin typeface="StobiSansCn Light" pitchFamily="50" charset="0"/>
            </a:endParaRPr>
          </a:p>
          <a:p>
            <a:r>
              <a:rPr lang="mk-MK" sz="1600" dirty="0" smtClean="0">
                <a:latin typeface="StobiSansCn Light" pitchFamily="50" charset="0"/>
              </a:rPr>
              <a:t>-    Проф. д-р Горан Марковски</a:t>
            </a:r>
          </a:p>
          <a:p>
            <a:pPr marL="285750" indent="-285750">
              <a:buFontTx/>
              <a:buChar char="-"/>
            </a:pPr>
            <a:r>
              <a:rPr lang="mk-MK" sz="1600" dirty="0" smtClean="0">
                <a:latin typeface="StobiSansCn Light" pitchFamily="50" charset="0"/>
              </a:rPr>
              <a:t>Проф. д-р Санде Атанасовски</a:t>
            </a:r>
          </a:p>
          <a:p>
            <a:pPr marL="285750" indent="-285750">
              <a:buFontTx/>
              <a:buChar char="-"/>
            </a:pPr>
            <a:r>
              <a:rPr lang="mk-MK" sz="1600" dirty="0" smtClean="0">
                <a:latin typeface="StobiSansCn Light" pitchFamily="50" charset="0"/>
              </a:rPr>
              <a:t>Д-р Гајур Кадриу</a:t>
            </a:r>
          </a:p>
          <a:p>
            <a:pPr marL="285750" indent="-285750">
              <a:buFontTx/>
              <a:buChar char="-"/>
            </a:pPr>
            <a:r>
              <a:rPr lang="mk-MK" sz="1600" dirty="0" smtClean="0">
                <a:latin typeface="StobiSansCn Light" pitchFamily="50" charset="0"/>
              </a:rPr>
              <a:t>Салим Хасани</a:t>
            </a:r>
          </a:p>
          <a:p>
            <a:pPr marL="285750" indent="-285750">
              <a:buFontTx/>
              <a:buChar char="-"/>
            </a:pPr>
            <a:r>
              <a:rPr lang="mk-MK" sz="1600" dirty="0" smtClean="0">
                <a:latin typeface="StobiSansCn Light" pitchFamily="50" charset="0"/>
              </a:rPr>
              <a:t>Проф. д-р Миле Станковски</a:t>
            </a:r>
            <a:endParaRPr lang="mk-MK" sz="1600" dirty="0">
              <a:latin typeface="StobiSansCn Light" pitchFamily="50" charset="0"/>
            </a:endParaRPr>
          </a:p>
        </p:txBody>
      </p:sp>
    </p:spTree>
    <p:extLst>
      <p:ext uri="{BB962C8B-B14F-4D97-AF65-F5344CB8AC3E}">
        <p14:creationId xmlns:p14="http://schemas.microsoft.com/office/powerpoint/2010/main" val="50661771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9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mile\Desktop\KOMORA-struga\znakot - montiran vo komora.jpg"/>
          <p:cNvPicPr>
            <a:picLocks noGrp="1"/>
          </p:cNvPicPr>
          <p:nvPr>
            <p:ph idx="1"/>
          </p:nvPr>
        </p:nvPicPr>
        <p:blipFill rotWithShape="1">
          <a:blip r:embed="rId2">
            <a:extLst>
              <a:ext uri="{28A0092B-C50C-407E-A947-70E740481C1C}">
                <a14:useLocalDpi xmlns:a14="http://schemas.microsoft.com/office/drawing/2010/main" val="0"/>
              </a:ext>
            </a:extLst>
          </a:blip>
          <a:srcRect r="4980" b="18807"/>
          <a:stretch/>
        </p:blipFill>
        <p:spPr bwMode="auto">
          <a:xfrm>
            <a:off x="1752600" y="-246856"/>
            <a:ext cx="5601789" cy="6172200"/>
          </a:xfrm>
          <a:prstGeom prst="rect">
            <a:avLst/>
          </a:prstGeom>
          <a:noFill/>
          <a:ln>
            <a:noFill/>
          </a:ln>
        </p:spPr>
      </p:pic>
    </p:spTree>
    <p:extLst>
      <p:ext uri="{BB962C8B-B14F-4D97-AF65-F5344CB8AC3E}">
        <p14:creationId xmlns:p14="http://schemas.microsoft.com/office/powerpoint/2010/main" val="3705184180"/>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382000" cy="659086"/>
            <a:chOff x="381000" y="134144"/>
            <a:chExt cx="8382000" cy="659086"/>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609600" cy="609600"/>
            </a:xfrm>
            <a:prstGeom prst="rect">
              <a:avLst/>
            </a:prstGeom>
          </p:spPr>
        </p:pic>
        <p:sp>
          <p:nvSpPr>
            <p:cNvPr id="6" name="TextBox 5"/>
            <p:cNvSpPr txBox="1"/>
            <p:nvPr/>
          </p:nvSpPr>
          <p:spPr>
            <a:xfrm>
              <a:off x="1096974" y="134144"/>
              <a:ext cx="7391400" cy="369332"/>
            </a:xfrm>
            <a:prstGeom prst="rect">
              <a:avLst/>
            </a:prstGeom>
            <a:noFill/>
          </p:spPr>
          <p:txBody>
            <a:bodyPr wrap="square" rtlCol="0">
              <a:spAutoFit/>
            </a:bodyPr>
            <a:lstStyle/>
            <a:p>
              <a:r>
                <a:rPr lang="en-US" sz="900" b="1" dirty="0" err="1">
                  <a:solidFill>
                    <a:srgbClr val="FF0000"/>
                  </a:solidFill>
                </a:rPr>
                <a:t>КОМОРА</a:t>
              </a:r>
              <a:r>
                <a:rPr lang="en-US" sz="900" b="1" dirty="0">
                  <a:solidFill>
                    <a:srgbClr val="FF0000"/>
                  </a:solidFill>
                </a:rPr>
                <a:t> </a:t>
              </a:r>
              <a:r>
                <a:rPr lang="en-US" sz="900" b="1" dirty="0" err="1">
                  <a:solidFill>
                    <a:srgbClr val="FF0000"/>
                  </a:solidFill>
                </a:rPr>
                <a:t>НА</a:t>
              </a:r>
              <a:r>
                <a:rPr lang="en-US" sz="900" b="1" dirty="0">
                  <a:solidFill>
                    <a:srgbClr val="FF0000"/>
                  </a:solidFill>
                </a:rPr>
                <a:t> </a:t>
              </a:r>
              <a:r>
                <a:rPr lang="en-US" sz="900" b="1" dirty="0" err="1">
                  <a:solidFill>
                    <a:srgbClr val="FF0000"/>
                  </a:solidFill>
                </a:rPr>
                <a:t>ОВЛАСТЕНИ</a:t>
              </a:r>
              <a:r>
                <a:rPr lang="en-US" sz="900" b="1" dirty="0">
                  <a:solidFill>
                    <a:srgbClr val="FF0000"/>
                  </a:solidFill>
                </a:rPr>
                <a:t> </a:t>
              </a:r>
              <a:r>
                <a:rPr lang="en-US" sz="900" b="1" dirty="0" err="1">
                  <a:solidFill>
                    <a:srgbClr val="FF0000"/>
                  </a:solidFill>
                </a:rPr>
                <a:t>АРХИТЕКТИ</a:t>
              </a:r>
              <a:r>
                <a:rPr lang="en-US" sz="900" b="1" dirty="0">
                  <a:solidFill>
                    <a:srgbClr val="FF0000"/>
                  </a:solidFill>
                </a:rPr>
                <a:t> И </a:t>
              </a:r>
              <a:r>
                <a:rPr lang="en-US" sz="900" b="1" dirty="0" err="1">
                  <a:solidFill>
                    <a:srgbClr val="FF0000"/>
                  </a:solidFill>
                </a:rPr>
                <a:t>ОВЛАСТЕНИ</a:t>
              </a:r>
              <a:r>
                <a:rPr lang="en-US" sz="900" b="1" dirty="0">
                  <a:solidFill>
                    <a:srgbClr val="FF0000"/>
                  </a:solidFill>
                </a:rPr>
                <a:t> </a:t>
              </a:r>
              <a:r>
                <a:rPr lang="en-US" sz="900" b="1" dirty="0" err="1" smtClean="0">
                  <a:solidFill>
                    <a:srgbClr val="FF0000"/>
                  </a:solidFill>
                </a:rPr>
                <a:t>ИНЖЕНЕРИ</a:t>
              </a:r>
              <a:r>
                <a:rPr lang="mk-MK" sz="900" b="1" dirty="0" smtClean="0">
                  <a:solidFill>
                    <a:srgbClr val="FF0000"/>
                  </a:solidFill>
                </a:rPr>
                <a:t> </a:t>
              </a:r>
            </a:p>
            <a:p>
              <a:r>
                <a:rPr lang="en-US" sz="900" b="1" dirty="0" err="1" smtClean="0">
                  <a:solidFill>
                    <a:srgbClr val="FF0000"/>
                  </a:solidFill>
                </a:rPr>
                <a:t>НА</a:t>
              </a:r>
              <a:r>
                <a:rPr lang="en-US" sz="900" b="1" dirty="0" smtClean="0">
                  <a:solidFill>
                    <a:srgbClr val="FF0000"/>
                  </a:solidFill>
                </a:rPr>
                <a:t> </a:t>
              </a:r>
              <a:r>
                <a:rPr lang="mk-MK" sz="900" b="1" dirty="0">
                  <a:solidFill>
                    <a:srgbClr val="FF0000"/>
                  </a:solidFill>
                </a:rPr>
                <a:t>РЕПУБЛИКА </a:t>
              </a:r>
              <a:r>
                <a:rPr lang="en-US" sz="900" b="1" dirty="0" err="1" smtClean="0">
                  <a:solidFill>
                    <a:srgbClr val="FF0000"/>
                  </a:solidFill>
                </a:rPr>
                <a:t>МАКЕДОНИЈА</a:t>
              </a:r>
              <a:endParaRPr lang="mk-MK" sz="900" dirty="0">
                <a:solidFill>
                  <a:srgbClr val="FF0000"/>
                </a:solidFill>
              </a:endParaRPr>
            </a:p>
          </p:txBody>
        </p:sp>
        <p:cxnSp>
          <p:nvCxnSpPr>
            <p:cNvPr id="7" name="Straight Connector 6"/>
            <p:cNvCxnSpPr/>
            <p:nvPr/>
          </p:nvCxnSpPr>
          <p:spPr>
            <a:xfrm>
              <a:off x="457200" y="793230"/>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9" name="TextBox 8"/>
          <p:cNvSpPr txBox="1"/>
          <p:nvPr/>
        </p:nvSpPr>
        <p:spPr>
          <a:xfrm>
            <a:off x="5752841" y="829403"/>
            <a:ext cx="2815194" cy="2554545"/>
          </a:xfrm>
          <a:prstGeom prst="rect">
            <a:avLst/>
          </a:prstGeom>
          <a:noFill/>
        </p:spPr>
        <p:txBody>
          <a:bodyPr wrap="none" rtlCol="0">
            <a:spAutoFit/>
          </a:bodyPr>
          <a:lstStyle/>
          <a:p>
            <a:r>
              <a:rPr lang="mk-MK" sz="1600" dirty="0" smtClean="0">
                <a:latin typeface="StobiSansCn Light" pitchFamily="50" charset="0"/>
              </a:rPr>
              <a:t>Дел од членовите на </a:t>
            </a:r>
          </a:p>
          <a:p>
            <a:r>
              <a:rPr lang="mk-MK" sz="1600" dirty="0" smtClean="0">
                <a:latin typeface="StobiSansCn Light" pitchFamily="50" charset="0"/>
              </a:rPr>
              <a:t>Иницијативмиот одбор </a:t>
            </a:r>
          </a:p>
          <a:p>
            <a:r>
              <a:rPr lang="mk-MK" sz="1600" dirty="0" smtClean="0">
                <a:latin typeface="StobiSansCn Light" pitchFamily="50" charset="0"/>
              </a:rPr>
              <a:t>за формирање на </a:t>
            </a:r>
            <a:br>
              <a:rPr lang="mk-MK" sz="1600" dirty="0" smtClean="0">
                <a:latin typeface="StobiSansCn Light" pitchFamily="50" charset="0"/>
              </a:rPr>
            </a:br>
            <a:r>
              <a:rPr lang="mk-MK" sz="1600" dirty="0" smtClean="0">
                <a:latin typeface="StobiSansCn Light" pitchFamily="50" charset="0"/>
              </a:rPr>
              <a:t>Комората </a:t>
            </a:r>
          </a:p>
          <a:p>
            <a:endParaRPr lang="mk-MK" sz="1600" dirty="0" smtClean="0">
              <a:latin typeface="StobiSansCn Light" pitchFamily="50" charset="0"/>
            </a:endParaRPr>
          </a:p>
          <a:p>
            <a:r>
              <a:rPr lang="mk-MK" sz="1600" dirty="0" smtClean="0">
                <a:latin typeface="StobiSansCn Light" pitchFamily="50" charset="0"/>
              </a:rPr>
              <a:t>-    Проф. д-р Горан Марковски</a:t>
            </a:r>
          </a:p>
          <a:p>
            <a:pPr marL="285750" indent="-285750">
              <a:buFontTx/>
              <a:buChar char="-"/>
            </a:pPr>
            <a:r>
              <a:rPr lang="mk-MK" sz="1600" dirty="0" smtClean="0">
                <a:latin typeface="StobiSansCn Light" pitchFamily="50" charset="0"/>
              </a:rPr>
              <a:t>Проф. д-р Санде Атанасовски</a:t>
            </a:r>
          </a:p>
          <a:p>
            <a:pPr marL="285750" indent="-285750">
              <a:buFontTx/>
              <a:buChar char="-"/>
            </a:pPr>
            <a:r>
              <a:rPr lang="mk-MK" sz="1600" dirty="0" smtClean="0">
                <a:latin typeface="StobiSansCn Light" pitchFamily="50" charset="0"/>
              </a:rPr>
              <a:t>Д-р Гајур Кадриу</a:t>
            </a:r>
          </a:p>
          <a:p>
            <a:pPr marL="285750" indent="-285750">
              <a:buFontTx/>
              <a:buChar char="-"/>
            </a:pPr>
            <a:r>
              <a:rPr lang="mk-MK" sz="1600" dirty="0" smtClean="0">
                <a:latin typeface="StobiSansCn Light" pitchFamily="50" charset="0"/>
              </a:rPr>
              <a:t>Салим Хасани</a:t>
            </a:r>
          </a:p>
          <a:p>
            <a:pPr marL="285750" indent="-285750">
              <a:buFontTx/>
              <a:buChar char="-"/>
            </a:pPr>
            <a:r>
              <a:rPr lang="mk-MK" sz="1600" dirty="0" smtClean="0">
                <a:latin typeface="StobiSansCn Light" pitchFamily="50" charset="0"/>
              </a:rPr>
              <a:t>Проф. д-р Миле Станковски</a:t>
            </a:r>
            <a:endParaRPr lang="mk-MK" sz="1600" dirty="0">
              <a:latin typeface="StobiSansCn Light" pitchFamily="50"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483" y="743744"/>
            <a:ext cx="2857500" cy="3573736"/>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r="10296" b="16536"/>
          <a:stretch/>
        </p:blipFill>
        <p:spPr>
          <a:xfrm>
            <a:off x="3575707" y="743744"/>
            <a:ext cx="2998776" cy="3571434"/>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b="20532"/>
          <a:stretch/>
        </p:blipFill>
        <p:spPr>
          <a:xfrm>
            <a:off x="0" y="741442"/>
            <a:ext cx="3828594" cy="3573736"/>
          </a:xfrm>
          <a:prstGeom prst="rect">
            <a:avLst/>
          </a:prstGeom>
        </p:spPr>
      </p:pic>
      <p:sp>
        <p:nvSpPr>
          <p:cNvPr id="12" name="TextBox 11"/>
          <p:cNvSpPr txBox="1"/>
          <p:nvPr/>
        </p:nvSpPr>
        <p:spPr>
          <a:xfrm>
            <a:off x="7347228" y="4506055"/>
            <a:ext cx="1415772" cy="369332"/>
          </a:xfrm>
          <a:prstGeom prst="rect">
            <a:avLst/>
          </a:prstGeom>
          <a:noFill/>
        </p:spPr>
        <p:txBody>
          <a:bodyPr wrap="none" rtlCol="0">
            <a:spAutoFit/>
          </a:bodyPr>
          <a:lstStyle/>
          <a:p>
            <a:r>
              <a:rPr lang="mk-MK" dirty="0" smtClean="0"/>
              <a:t>2008 - 2012</a:t>
            </a:r>
            <a:endParaRPr lang="mk-MK" dirty="0"/>
          </a:p>
        </p:txBody>
      </p:sp>
      <p:sp>
        <p:nvSpPr>
          <p:cNvPr id="13" name="TextBox 12"/>
          <p:cNvSpPr txBox="1"/>
          <p:nvPr/>
        </p:nvSpPr>
        <p:spPr>
          <a:xfrm>
            <a:off x="4342134" y="4504825"/>
            <a:ext cx="1672253" cy="369332"/>
          </a:xfrm>
          <a:prstGeom prst="rect">
            <a:avLst/>
          </a:prstGeom>
          <a:noFill/>
        </p:spPr>
        <p:txBody>
          <a:bodyPr wrap="none" rtlCol="0">
            <a:spAutoFit/>
          </a:bodyPr>
          <a:lstStyle/>
          <a:p>
            <a:r>
              <a:rPr lang="mk-MK" dirty="0" smtClean="0"/>
              <a:t>    2012 - 2016</a:t>
            </a:r>
            <a:endParaRPr lang="mk-MK" dirty="0"/>
          </a:p>
        </p:txBody>
      </p:sp>
      <p:sp>
        <p:nvSpPr>
          <p:cNvPr id="14" name="TextBox 13"/>
          <p:cNvSpPr txBox="1"/>
          <p:nvPr/>
        </p:nvSpPr>
        <p:spPr>
          <a:xfrm>
            <a:off x="563344" y="4342647"/>
            <a:ext cx="2956259" cy="253916"/>
          </a:xfrm>
          <a:prstGeom prst="rect">
            <a:avLst/>
          </a:prstGeom>
          <a:noFill/>
        </p:spPr>
        <p:txBody>
          <a:bodyPr wrap="none" rtlCol="0">
            <a:spAutoFit/>
          </a:bodyPr>
          <a:lstStyle/>
          <a:p>
            <a:r>
              <a:rPr lang="mk-MK" sz="1050" dirty="0" smtClean="0"/>
              <a:t>АКТУЕЛЕН ПРЕТСЕДАТЕЛ НА КОМОРАТА </a:t>
            </a:r>
            <a:endParaRPr lang="mk-MK" sz="1050" dirty="0"/>
          </a:p>
        </p:txBody>
      </p:sp>
      <p:sp>
        <p:nvSpPr>
          <p:cNvPr id="15" name="TextBox 14"/>
          <p:cNvSpPr txBox="1"/>
          <p:nvPr/>
        </p:nvSpPr>
        <p:spPr>
          <a:xfrm>
            <a:off x="428263" y="4771972"/>
            <a:ext cx="8441157" cy="307777"/>
          </a:xfrm>
          <a:prstGeom prst="rect">
            <a:avLst/>
          </a:prstGeom>
          <a:noFill/>
        </p:spPr>
        <p:txBody>
          <a:bodyPr wrap="none" rtlCol="0">
            <a:spAutoFit/>
          </a:bodyPr>
          <a:lstStyle/>
          <a:p>
            <a:r>
              <a:rPr lang="mk-MK" sz="1400" dirty="0" smtClean="0"/>
              <a:t>ТРИТЕ ПРЕТСЕДАТЕЛИ НА КОМОРАТА НА ОВЛАСТЕНИ АРХИТЕКТИ И ОВАСТЕНИ ИНЖЕНЕРИ</a:t>
            </a:r>
            <a:endParaRPr lang="mk-MK" sz="1400" dirty="0"/>
          </a:p>
        </p:txBody>
      </p:sp>
      <p:sp>
        <p:nvSpPr>
          <p:cNvPr id="16" name="TextBox 15"/>
          <p:cNvSpPr txBox="1"/>
          <p:nvPr/>
        </p:nvSpPr>
        <p:spPr>
          <a:xfrm>
            <a:off x="3758361" y="4321958"/>
            <a:ext cx="3086101" cy="253916"/>
          </a:xfrm>
          <a:prstGeom prst="rect">
            <a:avLst/>
          </a:prstGeom>
          <a:noFill/>
        </p:spPr>
        <p:txBody>
          <a:bodyPr wrap="none" rtlCol="0">
            <a:spAutoFit/>
          </a:bodyPr>
          <a:lstStyle/>
          <a:p>
            <a:r>
              <a:rPr lang="mk-MK" sz="1050" dirty="0" smtClean="0"/>
              <a:t>ПРЕТХОДЕН ПРЕТСЕДАТЕЛ НА КОМОРАТА </a:t>
            </a:r>
            <a:endParaRPr lang="mk-MK" sz="1050" dirty="0"/>
          </a:p>
        </p:txBody>
      </p:sp>
      <p:sp>
        <p:nvSpPr>
          <p:cNvPr id="17" name="TextBox 16"/>
          <p:cNvSpPr txBox="1"/>
          <p:nvPr/>
        </p:nvSpPr>
        <p:spPr>
          <a:xfrm>
            <a:off x="6728500" y="4312941"/>
            <a:ext cx="2531462" cy="253916"/>
          </a:xfrm>
          <a:prstGeom prst="rect">
            <a:avLst/>
          </a:prstGeom>
          <a:noFill/>
        </p:spPr>
        <p:txBody>
          <a:bodyPr wrap="none" rtlCol="0">
            <a:spAutoFit/>
          </a:bodyPr>
          <a:lstStyle/>
          <a:p>
            <a:r>
              <a:rPr lang="mk-MK" sz="1050" dirty="0" smtClean="0"/>
              <a:t>ПРВ ПРЕТСЕДАТЕЛ НА КОМОРАТА </a:t>
            </a:r>
            <a:endParaRPr lang="mk-MK" sz="1050" dirty="0"/>
          </a:p>
        </p:txBody>
      </p:sp>
    </p:spTree>
    <p:extLst>
      <p:ext uri="{BB962C8B-B14F-4D97-AF65-F5344CB8AC3E}">
        <p14:creationId xmlns:p14="http://schemas.microsoft.com/office/powerpoint/2010/main" val="49160006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4" name="Group 3"/>
          <p:cNvGrpSpPr/>
          <p:nvPr/>
        </p:nvGrpSpPr>
        <p:grpSpPr>
          <a:xfrm>
            <a:off x="381000" y="134144"/>
            <a:ext cx="8382000" cy="659086"/>
            <a:chOff x="381000" y="134144"/>
            <a:chExt cx="8382000" cy="659086"/>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609600" cy="609600"/>
            </a:xfrm>
            <a:prstGeom prst="rect">
              <a:avLst/>
            </a:prstGeom>
          </p:spPr>
        </p:pic>
        <p:sp>
          <p:nvSpPr>
            <p:cNvPr id="6" name="TextBox 5"/>
            <p:cNvSpPr txBox="1"/>
            <p:nvPr/>
          </p:nvSpPr>
          <p:spPr>
            <a:xfrm>
              <a:off x="1096974" y="134144"/>
              <a:ext cx="7391400" cy="369332"/>
            </a:xfrm>
            <a:prstGeom prst="rect">
              <a:avLst/>
            </a:prstGeom>
            <a:noFill/>
          </p:spPr>
          <p:txBody>
            <a:bodyPr wrap="square" rtlCol="0">
              <a:spAutoFit/>
            </a:bodyPr>
            <a:lstStyle/>
            <a:p>
              <a:r>
                <a:rPr lang="en-US" sz="900" b="1" dirty="0" err="1">
                  <a:solidFill>
                    <a:srgbClr val="FF0000"/>
                  </a:solidFill>
                </a:rPr>
                <a:t>КОМОРА</a:t>
              </a:r>
              <a:r>
                <a:rPr lang="en-US" sz="900" b="1" dirty="0">
                  <a:solidFill>
                    <a:srgbClr val="FF0000"/>
                  </a:solidFill>
                </a:rPr>
                <a:t> </a:t>
              </a:r>
              <a:r>
                <a:rPr lang="en-US" sz="900" b="1" dirty="0" err="1">
                  <a:solidFill>
                    <a:srgbClr val="FF0000"/>
                  </a:solidFill>
                </a:rPr>
                <a:t>НА</a:t>
              </a:r>
              <a:r>
                <a:rPr lang="en-US" sz="900" b="1" dirty="0">
                  <a:solidFill>
                    <a:srgbClr val="FF0000"/>
                  </a:solidFill>
                </a:rPr>
                <a:t> </a:t>
              </a:r>
              <a:r>
                <a:rPr lang="en-US" sz="900" b="1" dirty="0" err="1">
                  <a:solidFill>
                    <a:srgbClr val="FF0000"/>
                  </a:solidFill>
                </a:rPr>
                <a:t>ОВЛАСТЕНИ</a:t>
              </a:r>
              <a:r>
                <a:rPr lang="en-US" sz="900" b="1" dirty="0">
                  <a:solidFill>
                    <a:srgbClr val="FF0000"/>
                  </a:solidFill>
                </a:rPr>
                <a:t> </a:t>
              </a:r>
              <a:r>
                <a:rPr lang="en-US" sz="900" b="1" dirty="0" err="1">
                  <a:solidFill>
                    <a:srgbClr val="FF0000"/>
                  </a:solidFill>
                </a:rPr>
                <a:t>АРХИТЕКТИ</a:t>
              </a:r>
              <a:r>
                <a:rPr lang="en-US" sz="900" b="1" dirty="0">
                  <a:solidFill>
                    <a:srgbClr val="FF0000"/>
                  </a:solidFill>
                </a:rPr>
                <a:t> И </a:t>
              </a:r>
              <a:r>
                <a:rPr lang="en-US" sz="900" b="1" dirty="0" err="1">
                  <a:solidFill>
                    <a:srgbClr val="FF0000"/>
                  </a:solidFill>
                </a:rPr>
                <a:t>ОВЛАСТЕНИ</a:t>
              </a:r>
              <a:r>
                <a:rPr lang="en-US" sz="900" b="1" dirty="0">
                  <a:solidFill>
                    <a:srgbClr val="FF0000"/>
                  </a:solidFill>
                </a:rPr>
                <a:t> </a:t>
              </a:r>
              <a:r>
                <a:rPr lang="en-US" sz="900" b="1" dirty="0" err="1" smtClean="0">
                  <a:solidFill>
                    <a:srgbClr val="FF0000"/>
                  </a:solidFill>
                </a:rPr>
                <a:t>ИНЖЕНЕРИ</a:t>
              </a:r>
              <a:r>
                <a:rPr lang="mk-MK" sz="900" b="1" dirty="0" smtClean="0">
                  <a:solidFill>
                    <a:srgbClr val="FF0000"/>
                  </a:solidFill>
                </a:rPr>
                <a:t> </a:t>
              </a:r>
            </a:p>
            <a:p>
              <a:r>
                <a:rPr lang="en-US" sz="900" b="1" dirty="0" err="1" smtClean="0">
                  <a:solidFill>
                    <a:srgbClr val="FF0000"/>
                  </a:solidFill>
                </a:rPr>
                <a:t>НА</a:t>
              </a:r>
              <a:r>
                <a:rPr lang="en-US" sz="900" b="1" dirty="0" smtClean="0">
                  <a:solidFill>
                    <a:srgbClr val="FF0000"/>
                  </a:solidFill>
                </a:rPr>
                <a:t> </a:t>
              </a:r>
              <a:r>
                <a:rPr lang="mk-MK" sz="900" b="1" dirty="0">
                  <a:solidFill>
                    <a:srgbClr val="FF0000"/>
                  </a:solidFill>
                </a:rPr>
                <a:t>РЕПУБЛИКА </a:t>
              </a:r>
              <a:r>
                <a:rPr lang="en-US" sz="900" b="1" dirty="0" err="1" smtClean="0">
                  <a:solidFill>
                    <a:srgbClr val="FF0000"/>
                  </a:solidFill>
                </a:rPr>
                <a:t>МАКЕДОНИЈА</a:t>
              </a:r>
              <a:endParaRPr lang="mk-MK" sz="900" dirty="0">
                <a:solidFill>
                  <a:srgbClr val="FF0000"/>
                </a:solidFill>
              </a:endParaRPr>
            </a:p>
          </p:txBody>
        </p:sp>
        <p:cxnSp>
          <p:nvCxnSpPr>
            <p:cNvPr id="7" name="Straight Connector 6"/>
            <p:cNvCxnSpPr/>
            <p:nvPr/>
          </p:nvCxnSpPr>
          <p:spPr>
            <a:xfrm>
              <a:off x="457200" y="793230"/>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79" y="793230"/>
            <a:ext cx="6136520" cy="448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52841" y="829403"/>
            <a:ext cx="2815194" cy="2554545"/>
          </a:xfrm>
          <a:prstGeom prst="rect">
            <a:avLst/>
          </a:prstGeom>
          <a:noFill/>
        </p:spPr>
        <p:txBody>
          <a:bodyPr wrap="none" rtlCol="0">
            <a:spAutoFit/>
          </a:bodyPr>
          <a:lstStyle/>
          <a:p>
            <a:r>
              <a:rPr lang="mk-MK" sz="1600" dirty="0" smtClean="0">
                <a:latin typeface="StobiSansCn Light" pitchFamily="50" charset="0"/>
              </a:rPr>
              <a:t>Дел од членовите на </a:t>
            </a:r>
          </a:p>
          <a:p>
            <a:r>
              <a:rPr lang="mk-MK" sz="1600" dirty="0" smtClean="0">
                <a:latin typeface="StobiSansCn Light" pitchFamily="50" charset="0"/>
              </a:rPr>
              <a:t>Иницијативмиот одбор </a:t>
            </a:r>
          </a:p>
          <a:p>
            <a:r>
              <a:rPr lang="mk-MK" sz="1600" dirty="0" smtClean="0">
                <a:latin typeface="StobiSansCn Light" pitchFamily="50" charset="0"/>
              </a:rPr>
              <a:t>за формирање на </a:t>
            </a:r>
            <a:br>
              <a:rPr lang="mk-MK" sz="1600" dirty="0" smtClean="0">
                <a:latin typeface="StobiSansCn Light" pitchFamily="50" charset="0"/>
              </a:rPr>
            </a:br>
            <a:r>
              <a:rPr lang="mk-MK" sz="1600" dirty="0" smtClean="0">
                <a:latin typeface="StobiSansCn Light" pitchFamily="50" charset="0"/>
              </a:rPr>
              <a:t>Комората </a:t>
            </a:r>
          </a:p>
          <a:p>
            <a:endParaRPr lang="mk-MK" sz="1600" dirty="0" smtClean="0">
              <a:latin typeface="StobiSansCn Light" pitchFamily="50" charset="0"/>
            </a:endParaRPr>
          </a:p>
          <a:p>
            <a:r>
              <a:rPr lang="mk-MK" sz="1600" dirty="0" smtClean="0">
                <a:latin typeface="StobiSansCn Light" pitchFamily="50" charset="0"/>
              </a:rPr>
              <a:t>-    Проф. д-р Горан Марковски</a:t>
            </a:r>
          </a:p>
          <a:p>
            <a:pPr marL="285750" indent="-285750">
              <a:buFontTx/>
              <a:buChar char="-"/>
            </a:pPr>
            <a:r>
              <a:rPr lang="mk-MK" sz="1600" dirty="0" smtClean="0">
                <a:latin typeface="StobiSansCn Light" pitchFamily="50" charset="0"/>
              </a:rPr>
              <a:t>Проф. д-р Санде Атанасовски</a:t>
            </a:r>
          </a:p>
          <a:p>
            <a:pPr marL="285750" indent="-285750">
              <a:buFontTx/>
              <a:buChar char="-"/>
            </a:pPr>
            <a:r>
              <a:rPr lang="mk-MK" sz="1600" dirty="0" smtClean="0">
                <a:latin typeface="StobiSansCn Light" pitchFamily="50" charset="0"/>
              </a:rPr>
              <a:t>Д-р Гајур Кадриу</a:t>
            </a:r>
          </a:p>
          <a:p>
            <a:pPr marL="285750" indent="-285750">
              <a:buFontTx/>
              <a:buChar char="-"/>
            </a:pPr>
            <a:r>
              <a:rPr lang="mk-MK" sz="1600" dirty="0" smtClean="0">
                <a:latin typeface="StobiSansCn Light" pitchFamily="50" charset="0"/>
              </a:rPr>
              <a:t>Салим Хасани</a:t>
            </a:r>
          </a:p>
          <a:p>
            <a:pPr marL="285750" indent="-285750">
              <a:buFontTx/>
              <a:buChar char="-"/>
            </a:pPr>
            <a:r>
              <a:rPr lang="mk-MK" sz="1600" dirty="0" smtClean="0">
                <a:latin typeface="StobiSansCn Light" pitchFamily="50" charset="0"/>
              </a:rPr>
              <a:t>Проф. д-р Миле Станковски</a:t>
            </a:r>
            <a:endParaRPr lang="mk-MK" sz="1600" dirty="0">
              <a:latin typeface="StobiSansCn Light" pitchFamily="50" charset="0"/>
            </a:endParaRPr>
          </a:p>
        </p:txBody>
      </p:sp>
    </p:spTree>
    <p:extLst>
      <p:ext uri="{BB962C8B-B14F-4D97-AF65-F5344CB8AC3E}">
        <p14:creationId xmlns:p14="http://schemas.microsoft.com/office/powerpoint/2010/main" val="129134821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0" y="-241760"/>
            <a:ext cx="7200900" cy="5400676"/>
          </a:xfrm>
        </p:spPr>
      </p:pic>
    </p:spTree>
    <p:extLst>
      <p:ext uri="{BB962C8B-B14F-4D97-AF65-F5344CB8AC3E}">
        <p14:creationId xmlns:p14="http://schemas.microsoft.com/office/powerpoint/2010/main" val="245594644"/>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endParaRPr lang="mk-MK" sz="9600" spc="260" dirty="0" smtClean="0"/>
          </a:p>
          <a:p>
            <a:pPr marL="0" indent="0" algn="ctr">
              <a:buNone/>
            </a:pPr>
            <a:r>
              <a:rPr lang="mk-MK" sz="9600" spc="260" dirty="0" smtClean="0"/>
              <a:t>ВРЕМЕПЛОВ</a:t>
            </a:r>
            <a:endParaRPr lang="mk-MK" sz="9600" spc="26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750" y="591344"/>
            <a:ext cx="2476500" cy="2476500"/>
          </a:xfrm>
          <a:prstGeom prst="rect">
            <a:avLst/>
          </a:prstGeom>
        </p:spPr>
      </p:pic>
    </p:spTree>
    <p:extLst>
      <p:ext uri="{BB962C8B-B14F-4D97-AF65-F5344CB8AC3E}">
        <p14:creationId xmlns:p14="http://schemas.microsoft.com/office/powerpoint/2010/main" val="830182324"/>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Picture 10" descr="Ovlastuvanje"/>
          <p:cNvPicPr>
            <a:picLocks noGrp="1" noChangeAspect="1" noChangeArrowheads="1"/>
          </p:cNvPicPr>
          <p:nvPr>
            <p:ph idx="1"/>
          </p:nvPr>
        </p:nvPicPr>
        <p:blipFill>
          <a:blip r:embed="rId2"/>
          <a:srcRect/>
          <a:stretch>
            <a:fillRect/>
          </a:stretch>
        </p:blipFill>
        <p:spPr bwMode="auto">
          <a:xfrm>
            <a:off x="1158448" y="0"/>
            <a:ext cx="3718352" cy="5145088"/>
          </a:xfrm>
          <a:prstGeom prst="rect">
            <a:avLst/>
          </a:prstGeom>
          <a:noFill/>
          <a:ln w="9525">
            <a:noFill/>
            <a:miter lim="800000"/>
            <a:headEnd/>
            <a:tailEnd/>
          </a:ln>
        </p:spPr>
      </p:pic>
      <p:sp>
        <p:nvSpPr>
          <p:cNvPr id="5" name="TextBox 4"/>
          <p:cNvSpPr txBox="1"/>
          <p:nvPr/>
        </p:nvSpPr>
        <p:spPr>
          <a:xfrm>
            <a:off x="5083292" y="2519581"/>
            <a:ext cx="3603508" cy="584775"/>
          </a:xfrm>
          <a:prstGeom prst="rect">
            <a:avLst/>
          </a:prstGeom>
          <a:noFill/>
        </p:spPr>
        <p:txBody>
          <a:bodyPr wrap="square" rtlCol="0">
            <a:spAutoFit/>
          </a:bodyPr>
          <a:lstStyle/>
          <a:p>
            <a:pPr algn="ctr"/>
            <a:r>
              <a:rPr lang="mk-MK" sz="1600" dirty="0" smtClean="0"/>
              <a:t>Изглед  на првите овластувања  </a:t>
            </a:r>
          </a:p>
          <a:p>
            <a:pPr algn="ctr"/>
            <a:r>
              <a:rPr lang="mk-MK" sz="1600" dirty="0" smtClean="0"/>
              <a:t>14 јули 2008 година</a:t>
            </a:r>
            <a:endParaRPr lang="mk-MK" sz="1600" dirty="0"/>
          </a:p>
        </p:txBody>
      </p:sp>
      <p:sp>
        <p:nvSpPr>
          <p:cNvPr id="3" name="Down Arrow 2"/>
          <p:cNvSpPr/>
          <p:nvPr/>
        </p:nvSpPr>
        <p:spPr>
          <a:xfrm>
            <a:off x="1752600" y="3410744"/>
            <a:ext cx="179832" cy="642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Tree>
    <p:extLst>
      <p:ext uri="{BB962C8B-B14F-4D97-AF65-F5344CB8AC3E}">
        <p14:creationId xmlns:p14="http://schemas.microsoft.com/office/powerpoint/2010/main" val="3540274289"/>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00"/>
            <a:ext cx="8229600" cy="3395663"/>
          </a:xfrm>
        </p:spPr>
        <p:txBody>
          <a:bodyPr>
            <a:normAutofit/>
          </a:bodyPr>
          <a:lstStyle/>
          <a:p>
            <a:pPr marL="0" indent="0" algn="ctr">
              <a:buNone/>
            </a:pPr>
            <a:r>
              <a:rPr lang="mk-MK" dirty="0" smtClean="0"/>
              <a:t>Вкупен број на издадени овластувања од почетокот на работата на Комората е: </a:t>
            </a:r>
          </a:p>
          <a:p>
            <a:pPr marL="0" indent="0" algn="ctr">
              <a:buNone/>
            </a:pPr>
            <a:r>
              <a:rPr lang="mk-MK" sz="4800" dirty="0"/>
              <a:t> </a:t>
            </a:r>
            <a:r>
              <a:rPr lang="mk-MK" sz="4800" dirty="0" smtClean="0"/>
              <a:t>30.000 </a:t>
            </a:r>
          </a:p>
          <a:p>
            <a:pPr marL="0" indent="0" algn="ctr">
              <a:buNone/>
            </a:pPr>
            <a:r>
              <a:rPr lang="mk-MK" dirty="0" smtClean="0"/>
              <a:t>вкупен број на </a:t>
            </a:r>
            <a:r>
              <a:rPr lang="mk-MK" dirty="0"/>
              <a:t>архитекти и инженери</a:t>
            </a:r>
          </a:p>
          <a:p>
            <a:pPr marL="0" indent="0" algn="ctr">
              <a:buNone/>
            </a:pPr>
            <a:r>
              <a:rPr lang="mk-MK" sz="4400" dirty="0" smtClean="0"/>
              <a:t>7.000 </a:t>
            </a:r>
          </a:p>
        </p:txBody>
      </p:sp>
    </p:spTree>
    <p:extLst>
      <p:ext uri="{BB962C8B-B14F-4D97-AF65-F5344CB8AC3E}">
        <p14:creationId xmlns:p14="http://schemas.microsoft.com/office/powerpoint/2010/main" val="400582621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944"/>
            <a:ext cx="8229600" cy="3395663"/>
          </a:xfrm>
        </p:spPr>
        <p:txBody>
          <a:bodyPr>
            <a:normAutofit fontScale="85000" lnSpcReduction="20000"/>
          </a:bodyPr>
          <a:lstStyle/>
          <a:p>
            <a:r>
              <a:rPr lang="mk-MK" dirty="0" smtClean="0">
                <a:solidFill>
                  <a:srgbClr val="FF0000"/>
                </a:solidFill>
              </a:rPr>
              <a:t>2009, 2010, 2011</a:t>
            </a:r>
          </a:p>
          <a:p>
            <a:pPr marL="0" indent="0">
              <a:buNone/>
            </a:pPr>
            <a:r>
              <a:rPr lang="mk-MK" dirty="0" smtClean="0">
                <a:solidFill>
                  <a:srgbClr val="FF0000"/>
                </a:solidFill>
              </a:rPr>
              <a:t> </a:t>
            </a:r>
          </a:p>
          <a:p>
            <a:r>
              <a:rPr lang="mk-MK" dirty="0" smtClean="0"/>
              <a:t>консолидирање на комората, одобрување на овластувања, формирање на професионални оделенија,</a:t>
            </a:r>
          </a:p>
          <a:p>
            <a:endParaRPr lang="mk-MK" dirty="0" smtClean="0"/>
          </a:p>
          <a:p>
            <a:r>
              <a:rPr lang="mk-MK" dirty="0" smtClean="0"/>
              <a:t>Работа врз текстот на тарифникот на инженерските услуги и обиди за соработка со министерството во врска со тарифникот</a:t>
            </a:r>
            <a:endParaRPr lang="mk-MK" dirty="0"/>
          </a:p>
        </p:txBody>
      </p:sp>
    </p:spTree>
    <p:extLst>
      <p:ext uri="{BB962C8B-B14F-4D97-AF65-F5344CB8AC3E}">
        <p14:creationId xmlns:p14="http://schemas.microsoft.com/office/powerpoint/2010/main" val="3205259779"/>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7544"/>
            <a:ext cx="8229600" cy="3395663"/>
          </a:xfrm>
        </p:spPr>
        <p:txBody>
          <a:bodyPr/>
          <a:lstStyle/>
          <a:p>
            <a:r>
              <a:rPr lang="mk-MK" sz="4400" dirty="0" smtClean="0">
                <a:solidFill>
                  <a:srgbClr val="FF0000"/>
                </a:solidFill>
              </a:rPr>
              <a:t>2011</a:t>
            </a:r>
          </a:p>
          <a:p>
            <a:r>
              <a:rPr lang="mk-MK" dirty="0" smtClean="0"/>
              <a:t>Почеток на меѓународна соработка</a:t>
            </a:r>
          </a:p>
          <a:p>
            <a:r>
              <a:rPr lang="mk-MK" dirty="0" smtClean="0"/>
              <a:t>Вклучување во Инженерската Иницијатива за Регионална  Соработка (во Пераст)</a:t>
            </a:r>
          </a:p>
          <a:p>
            <a:r>
              <a:rPr lang="mk-MK" dirty="0" smtClean="0"/>
              <a:t>Работа на за</a:t>
            </a:r>
            <a:r>
              <a:rPr lang="en-US" dirty="0" smtClean="0"/>
              <a:t>e</a:t>
            </a:r>
            <a:r>
              <a:rPr lang="mk-MK" dirty="0" smtClean="0"/>
              <a:t>днички проекти во ИИРС </a:t>
            </a:r>
            <a:endParaRPr lang="mk-MK" dirty="0"/>
          </a:p>
        </p:txBody>
      </p:sp>
    </p:spTree>
    <p:extLst>
      <p:ext uri="{BB962C8B-B14F-4D97-AF65-F5344CB8AC3E}">
        <p14:creationId xmlns:p14="http://schemas.microsoft.com/office/powerpoint/2010/main" val="62190188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4744"/>
            <a:ext cx="8458200" cy="3505200"/>
          </a:xfrm>
        </p:spPr>
        <p:txBody>
          <a:bodyPr>
            <a:normAutofit/>
          </a:bodyPr>
          <a:lstStyle/>
          <a:p>
            <a:r>
              <a:rPr lang="mk-MK" sz="4000" dirty="0" smtClean="0">
                <a:solidFill>
                  <a:srgbClr val="FF0000"/>
                </a:solidFill>
              </a:rPr>
              <a:t>2012</a:t>
            </a:r>
          </a:p>
          <a:p>
            <a:r>
              <a:rPr lang="mk-MK" sz="2800" dirty="0" smtClean="0"/>
              <a:t>Прием во Европски Совет ЕЦЕЦ, во Љубљана</a:t>
            </a:r>
          </a:p>
          <a:p>
            <a:r>
              <a:rPr lang="mk-MK" sz="2800" dirty="0" smtClean="0"/>
              <a:t>Учество на првиот Инженерски ден</a:t>
            </a:r>
          </a:p>
          <a:p>
            <a:r>
              <a:rPr lang="mk-MK" sz="3600" dirty="0" smtClean="0">
                <a:solidFill>
                  <a:srgbClr val="FF0000"/>
                </a:solidFill>
              </a:rPr>
              <a:t>2014</a:t>
            </a:r>
          </a:p>
          <a:p>
            <a:r>
              <a:rPr lang="mk-MK" sz="2800" dirty="0" smtClean="0"/>
              <a:t>Прием во Светска организација </a:t>
            </a:r>
            <a:r>
              <a:rPr lang="en-US" sz="2800" dirty="0" smtClean="0"/>
              <a:t>WFEO</a:t>
            </a:r>
            <a:r>
              <a:rPr lang="mk-MK" sz="2800" dirty="0" smtClean="0"/>
              <a:t>, </a:t>
            </a:r>
            <a:r>
              <a:rPr lang="mk-MK" sz="2800" dirty="0"/>
              <a:t>во </a:t>
            </a:r>
            <a:r>
              <a:rPr lang="mk-MK" sz="2800" dirty="0" smtClean="0"/>
              <a:t>Париз</a:t>
            </a:r>
            <a:endParaRPr lang="mk-MK" sz="2800" dirty="0"/>
          </a:p>
          <a:p>
            <a:r>
              <a:rPr lang="mk-MK" sz="2800" dirty="0"/>
              <a:t>Учество на </a:t>
            </a:r>
            <a:r>
              <a:rPr lang="mk-MK" sz="2800" dirty="0" smtClean="0"/>
              <a:t>вториот инженерски </a:t>
            </a:r>
            <a:r>
              <a:rPr lang="mk-MK" sz="2800" dirty="0"/>
              <a:t>Инженерски ден</a:t>
            </a:r>
          </a:p>
          <a:p>
            <a:endParaRPr lang="mk-MK" dirty="0" smtClean="0"/>
          </a:p>
        </p:txBody>
      </p:sp>
    </p:spTree>
    <p:extLst>
      <p:ext uri="{BB962C8B-B14F-4D97-AF65-F5344CB8AC3E}">
        <p14:creationId xmlns:p14="http://schemas.microsoft.com/office/powerpoint/2010/main" val="125905308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4"/>
            <a:ext cx="8229600" cy="4461669"/>
          </a:xfrm>
        </p:spPr>
        <p:txBody>
          <a:bodyPr/>
          <a:lstStyle/>
          <a:p>
            <a:pPr marL="0" indent="0">
              <a:buNone/>
            </a:pPr>
            <a:r>
              <a:rPr lang="mk-MK" dirty="0" smtClean="0">
                <a:solidFill>
                  <a:srgbClr val="FF0000"/>
                </a:solidFill>
              </a:rPr>
              <a:t>2014</a:t>
            </a:r>
          </a:p>
          <a:p>
            <a:pPr marL="0" indent="0">
              <a:buNone/>
            </a:pPr>
            <a:r>
              <a:rPr lang="mk-MK" dirty="0" smtClean="0"/>
              <a:t>Потпишани договори за признавање на овластувањата со Словенија  со Бугарија и спогодба за реципроцитет со Србија, Црна Г</a:t>
            </a:r>
            <a:r>
              <a:rPr lang="en-US" dirty="0" smtClean="0"/>
              <a:t>o</a:t>
            </a:r>
            <a:r>
              <a:rPr lang="mk-MK" dirty="0" smtClean="0"/>
              <a:t>ра и со Хрватска.</a:t>
            </a:r>
          </a:p>
          <a:p>
            <a:pPr marL="0" indent="0">
              <a:buNone/>
            </a:pPr>
            <a:r>
              <a:rPr lang="mk-MK" dirty="0" smtClean="0"/>
              <a:t>Поднесена апликација за одржување Генерално Собрание на </a:t>
            </a:r>
            <a:r>
              <a:rPr lang="en-US" dirty="0" smtClean="0"/>
              <a:t>ECEC</a:t>
            </a:r>
            <a:r>
              <a:rPr lang="mk-MK" dirty="0" smtClean="0"/>
              <a:t> во Скопје</a:t>
            </a:r>
            <a:endParaRPr lang="mk-MK" dirty="0"/>
          </a:p>
        </p:txBody>
      </p:sp>
    </p:spTree>
    <p:extLst>
      <p:ext uri="{BB962C8B-B14F-4D97-AF65-F5344CB8AC3E}">
        <p14:creationId xmlns:p14="http://schemas.microsoft.com/office/powerpoint/2010/main" val="306162151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1715" y="623610"/>
            <a:ext cx="3678815" cy="3678815"/>
          </a:xfrm>
          <a:prstGeom prst="rect">
            <a:avLst/>
          </a:prstGeom>
        </p:spPr>
      </p:pic>
      <p:sp>
        <p:nvSpPr>
          <p:cNvPr id="5" name="TextBox 4"/>
          <p:cNvSpPr txBox="1"/>
          <p:nvPr/>
        </p:nvSpPr>
        <p:spPr>
          <a:xfrm>
            <a:off x="4468758" y="438944"/>
            <a:ext cx="184731" cy="369332"/>
          </a:xfrm>
          <a:prstGeom prst="rect">
            <a:avLst/>
          </a:prstGeom>
          <a:noFill/>
        </p:spPr>
        <p:txBody>
          <a:bodyPr wrap="none" rtlCol="0">
            <a:spAutoFit/>
          </a:bodyPr>
          <a:lstStyle/>
          <a:p>
            <a:pPr algn="ctr"/>
            <a:endParaRPr lang="mk-MK" dirty="0"/>
          </a:p>
        </p:txBody>
      </p:sp>
    </p:spTree>
    <p:extLst>
      <p:ext uri="{BB962C8B-B14F-4D97-AF65-F5344CB8AC3E}">
        <p14:creationId xmlns:p14="http://schemas.microsoft.com/office/powerpoint/2010/main" val="1400728359"/>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mk-MK" sz="7200" b="1" dirty="0" smtClean="0">
                <a:solidFill>
                  <a:srgbClr val="FF0000"/>
                </a:solidFill>
              </a:rPr>
              <a:t>  </a:t>
            </a:r>
            <a:br>
              <a:rPr lang="mk-MK" sz="7200" b="1" dirty="0" smtClean="0">
                <a:solidFill>
                  <a:srgbClr val="FF0000"/>
                </a:solidFill>
              </a:rPr>
            </a:br>
            <a:r>
              <a:rPr lang="mk-MK" sz="7200" b="1" dirty="0" smtClean="0">
                <a:solidFill>
                  <a:srgbClr val="FF0000"/>
                </a:solidFill>
              </a:rPr>
              <a:t>  2016</a:t>
            </a:r>
            <a:endParaRPr lang="mk-MK" sz="7200" b="1" dirty="0">
              <a:solidFill>
                <a:srgbClr val="FF0000"/>
              </a:solidFill>
            </a:endParaRPr>
          </a:p>
        </p:txBody>
      </p:sp>
      <p:sp>
        <p:nvSpPr>
          <p:cNvPr id="3" name="Content Placeholder 2"/>
          <p:cNvSpPr>
            <a:spLocks noGrp="1"/>
          </p:cNvSpPr>
          <p:nvPr>
            <p:ph idx="1"/>
          </p:nvPr>
        </p:nvSpPr>
        <p:spPr/>
        <p:txBody>
          <a:bodyPr>
            <a:normAutofit/>
          </a:bodyPr>
          <a:lstStyle/>
          <a:p>
            <a:pPr marL="0" indent="0" algn="ctr">
              <a:buNone/>
            </a:pPr>
            <a:endParaRPr lang="mk-MK" sz="6000" dirty="0" smtClean="0"/>
          </a:p>
          <a:p>
            <a:pPr marL="0" indent="0" algn="ctr">
              <a:buNone/>
            </a:pPr>
            <a:r>
              <a:rPr lang="mk-MK" sz="6000" dirty="0" smtClean="0"/>
              <a:t>Комората се всели во </a:t>
            </a:r>
          </a:p>
          <a:p>
            <a:pPr marL="0" indent="0" algn="ctr">
              <a:buNone/>
            </a:pPr>
            <a:r>
              <a:rPr lang="mk-MK" sz="6000" dirty="0" smtClean="0"/>
              <a:t>СВОИ ПРОСТОРИИ</a:t>
            </a:r>
            <a:endParaRPr lang="mk-MK" sz="6000" dirty="0"/>
          </a:p>
        </p:txBody>
      </p:sp>
    </p:spTree>
    <p:extLst>
      <p:ext uri="{BB962C8B-B14F-4D97-AF65-F5344CB8AC3E}">
        <p14:creationId xmlns:p14="http://schemas.microsoft.com/office/powerpoint/2010/main" val="151750762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2017</a:t>
            </a:r>
            <a:endParaRPr lang="mk-MK" dirty="0"/>
          </a:p>
        </p:txBody>
      </p:sp>
      <p:sp>
        <p:nvSpPr>
          <p:cNvPr id="3" name="Content Placeholder 2"/>
          <p:cNvSpPr>
            <a:spLocks noGrp="1"/>
          </p:cNvSpPr>
          <p:nvPr>
            <p:ph idx="1"/>
          </p:nvPr>
        </p:nvSpPr>
        <p:spPr/>
        <p:txBody>
          <a:bodyPr>
            <a:normAutofit fontScale="85000" lnSpcReduction="20000"/>
          </a:bodyPr>
          <a:lstStyle/>
          <a:p>
            <a:r>
              <a:rPr lang="mk-MK" dirty="0" smtClean="0">
                <a:solidFill>
                  <a:srgbClr val="FFC000"/>
                </a:solidFill>
              </a:rPr>
              <a:t>Февруари 2017</a:t>
            </a:r>
          </a:p>
          <a:p>
            <a:r>
              <a:rPr lang="mk-MK" dirty="0" smtClean="0"/>
              <a:t>Состанок на ИИРС во Скопје</a:t>
            </a:r>
          </a:p>
          <a:p>
            <a:r>
              <a:rPr lang="mk-MK" dirty="0" smtClean="0"/>
              <a:t>Посета на претседателот на државата на комората</a:t>
            </a:r>
          </a:p>
          <a:p>
            <a:r>
              <a:rPr lang="mk-MK" dirty="0" smtClean="0">
                <a:solidFill>
                  <a:srgbClr val="FFC000"/>
                </a:solidFill>
              </a:rPr>
              <a:t>Март 2017 </a:t>
            </a:r>
          </a:p>
          <a:p>
            <a:r>
              <a:rPr lang="mk-MK" dirty="0" smtClean="0"/>
              <a:t>Посета на Јан Гел и Карлос Бребиас, светски познати научници на комората</a:t>
            </a:r>
          </a:p>
          <a:p>
            <a:r>
              <a:rPr lang="mk-MK" dirty="0" smtClean="0">
                <a:solidFill>
                  <a:srgbClr val="FFC000"/>
                </a:solidFill>
              </a:rPr>
              <a:t>Април 2017</a:t>
            </a:r>
          </a:p>
          <a:p>
            <a:r>
              <a:rPr lang="mk-MK" dirty="0" smtClean="0"/>
              <a:t>ЦПД семинари со странски предавачи</a:t>
            </a:r>
            <a:endParaRPr lang="mk-MK" dirty="0"/>
          </a:p>
        </p:txBody>
      </p:sp>
    </p:spTree>
    <p:extLst>
      <p:ext uri="{BB962C8B-B14F-4D97-AF65-F5344CB8AC3E}">
        <p14:creationId xmlns:p14="http://schemas.microsoft.com/office/powerpoint/2010/main" val="213436394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544"/>
            <a:ext cx="8229600" cy="4309269"/>
          </a:xfrm>
        </p:spPr>
        <p:txBody>
          <a:bodyPr>
            <a:normAutofit fontScale="92500" lnSpcReduction="20000"/>
          </a:bodyPr>
          <a:lstStyle/>
          <a:p>
            <a:r>
              <a:rPr lang="mk-MK" sz="2400" dirty="0" smtClean="0">
                <a:solidFill>
                  <a:srgbClr val="FFC000"/>
                </a:solidFill>
              </a:rPr>
              <a:t>Јуни 2017</a:t>
            </a:r>
          </a:p>
          <a:p>
            <a:r>
              <a:rPr lang="mk-MK" sz="2400" dirty="0" smtClean="0"/>
              <a:t>Посета на Министерот за транспорт и врски на Комората</a:t>
            </a:r>
          </a:p>
          <a:p>
            <a:r>
              <a:rPr lang="mk-MK" sz="2400" dirty="0" smtClean="0">
                <a:solidFill>
                  <a:srgbClr val="FFC000"/>
                </a:solidFill>
              </a:rPr>
              <a:t>Јули 2017</a:t>
            </a:r>
          </a:p>
          <a:p>
            <a:r>
              <a:rPr lang="mk-MK" sz="2400" dirty="0" smtClean="0"/>
              <a:t>Посета на Министерот за регулатива на Комората</a:t>
            </a:r>
          </a:p>
          <a:p>
            <a:r>
              <a:rPr lang="mk-MK" sz="2400" dirty="0" smtClean="0">
                <a:solidFill>
                  <a:srgbClr val="FFC000"/>
                </a:solidFill>
              </a:rPr>
              <a:t>Август 2017</a:t>
            </a:r>
          </a:p>
          <a:p>
            <a:r>
              <a:rPr lang="mk-MK" sz="2400" dirty="0" smtClean="0"/>
              <a:t>Добиен сертификат за ИСО 9001</a:t>
            </a:r>
          </a:p>
          <a:p>
            <a:r>
              <a:rPr lang="mk-MK" sz="2400" dirty="0" smtClean="0">
                <a:solidFill>
                  <a:srgbClr val="FFC000"/>
                </a:solidFill>
              </a:rPr>
              <a:t>Септември 2017</a:t>
            </a:r>
          </a:p>
          <a:p>
            <a:r>
              <a:rPr lang="mk-MK" sz="2400" dirty="0" smtClean="0"/>
              <a:t>Формирање на Акционо тело за измени на Законот за градба и законот за урбанизам и просторно планирање</a:t>
            </a:r>
          </a:p>
          <a:p>
            <a:r>
              <a:rPr lang="mk-MK" sz="2400" dirty="0" smtClean="0">
                <a:solidFill>
                  <a:srgbClr val="FFC000"/>
                </a:solidFill>
              </a:rPr>
              <a:t>Октомври 2017</a:t>
            </a:r>
          </a:p>
          <a:p>
            <a:r>
              <a:rPr lang="mk-MK" sz="2400" dirty="0" smtClean="0"/>
              <a:t>Генерално Собрание на </a:t>
            </a:r>
            <a:r>
              <a:rPr lang="en-US" sz="2400" dirty="0" smtClean="0"/>
              <a:t>ECEC </a:t>
            </a:r>
            <a:r>
              <a:rPr lang="mk-MK" sz="2400" dirty="0" smtClean="0"/>
              <a:t>во Скопје со присуство на сите Европски преседатели на Комори, и преседателот на Европскиот Совет на Комори</a:t>
            </a:r>
          </a:p>
          <a:p>
            <a:endParaRPr lang="mk-MK" sz="2400" dirty="0" smtClean="0"/>
          </a:p>
          <a:p>
            <a:endParaRPr lang="mk-MK" dirty="0"/>
          </a:p>
        </p:txBody>
      </p:sp>
    </p:spTree>
    <p:extLst>
      <p:ext uri="{BB962C8B-B14F-4D97-AF65-F5344CB8AC3E}">
        <p14:creationId xmlns:p14="http://schemas.microsoft.com/office/powerpoint/2010/main" val="2513051500"/>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descr="D:\Komora dokumenti\Sliki\2016.11.02 - Sostanok vo Komorata so Pretsedatelot d-r Gjorge Ivanov\POL_9985.JPG"/>
          <p:cNvPicPr>
            <a:picLocks noGrp="1"/>
          </p:cNvPicPr>
          <p:nvPr>
            <p:ph idx="1"/>
          </p:nvPr>
        </p:nvPicPr>
        <p:blipFill rotWithShape="1">
          <a:blip r:embed="rId2" cstate="print">
            <a:extLst>
              <a:ext uri="{28A0092B-C50C-407E-A947-70E740481C1C}">
                <a14:useLocalDpi xmlns:a14="http://schemas.microsoft.com/office/drawing/2010/main" val="0"/>
              </a:ext>
            </a:extLst>
          </a:blip>
          <a:srcRect l="6908" r="8882"/>
          <a:stretch/>
        </p:blipFill>
        <p:spPr bwMode="auto">
          <a:xfrm>
            <a:off x="3005452" y="1537505"/>
            <a:ext cx="2439551" cy="1928553"/>
          </a:xfrm>
          <a:prstGeom prst="rect">
            <a:avLst/>
          </a:prstGeom>
          <a:noFill/>
          <a:ln>
            <a:noFill/>
          </a:ln>
          <a:extLst>
            <a:ext uri="{53640926-AAD7-44D8-BBD7-CCE9431645EC}">
              <a14:shadowObscured xmlns:a14="http://schemas.microsoft.com/office/drawing/2010/main"/>
            </a:ext>
          </a:extLst>
        </p:spPr>
      </p:pic>
      <p:pic>
        <p:nvPicPr>
          <p:cNvPr id="2050" name="Picture 2" desc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196" y="-2032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G_50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266" y="806231"/>
            <a:ext cx="24193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Todor\AppData\Local\Microsoft\Windows\INetCache\Content.Word\New Picture.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147" y="2016448"/>
            <a:ext cx="2266950" cy="1560421"/>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10618" y="0"/>
            <a:ext cx="2924175" cy="1948180"/>
          </a:xfrm>
          <a:prstGeom prst="rect">
            <a:avLst/>
          </a:prstGeom>
        </p:spPr>
      </p:pic>
      <p:pic>
        <p:nvPicPr>
          <p:cNvPr id="9" name="Picture 8" descr="C:\Users\Димче Атанасовски\Documents\Пресинг\Пресинг 36\1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0854" y="2939081"/>
            <a:ext cx="2990850" cy="1985645"/>
          </a:xfrm>
          <a:prstGeom prst="rect">
            <a:avLst/>
          </a:prstGeom>
          <a:noFill/>
          <a:ln>
            <a:noFill/>
          </a:ln>
        </p:spPr>
      </p:pic>
      <p:pic>
        <p:nvPicPr>
          <p:cNvPr id="10" name="Picture 9"/>
          <p:cNvPicPr/>
          <p:nvPr/>
        </p:nvPicPr>
        <p:blipFill>
          <a:blip r:embed="rId8" cstate="print">
            <a:extLst>
              <a:ext uri="{28A0092B-C50C-407E-A947-70E740481C1C}">
                <a14:useLocalDpi xmlns:a14="http://schemas.microsoft.com/office/drawing/2010/main" val="0"/>
              </a:ext>
            </a:extLst>
          </a:blip>
          <a:stretch>
            <a:fillRect/>
          </a:stretch>
        </p:blipFill>
        <p:spPr>
          <a:xfrm>
            <a:off x="1486993" y="3576869"/>
            <a:ext cx="2895600" cy="1651635"/>
          </a:xfrm>
          <a:prstGeom prst="rect">
            <a:avLst/>
          </a:prstGeom>
        </p:spPr>
      </p:pic>
    </p:spTree>
    <p:extLst>
      <p:ext uri="{BB962C8B-B14F-4D97-AF65-F5344CB8AC3E}">
        <p14:creationId xmlns:p14="http://schemas.microsoft.com/office/powerpoint/2010/main" val="153053453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dirty="0"/>
          </a:p>
        </p:txBody>
      </p:sp>
      <p:pic>
        <p:nvPicPr>
          <p:cNvPr id="307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29527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36" y="188119"/>
            <a:ext cx="31432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4111"/>
            <a:ext cx="31527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8081" r="33041"/>
          <a:stretch/>
        </p:blipFill>
        <p:spPr>
          <a:xfrm>
            <a:off x="2957513" y="2311399"/>
            <a:ext cx="2667000" cy="3397250"/>
          </a:xfrm>
        </p:spPr>
      </p:pic>
      <p:pic>
        <p:nvPicPr>
          <p:cNvPr id="307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284" y="2724944"/>
            <a:ext cx="31527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62999" y="2263279"/>
            <a:ext cx="1656030" cy="461665"/>
          </a:xfrm>
          <a:prstGeom prst="rect">
            <a:avLst/>
          </a:prstGeom>
          <a:noFill/>
        </p:spPr>
        <p:txBody>
          <a:bodyPr wrap="none" rtlCol="0">
            <a:spAutoFit/>
          </a:bodyPr>
          <a:lstStyle/>
          <a:p>
            <a:pPr algn="ctr"/>
            <a:r>
              <a:rPr lang="mk-MK" sz="1200" dirty="0" smtClean="0">
                <a:solidFill>
                  <a:schemeClr val="bg1"/>
                </a:solidFill>
              </a:rPr>
              <a:t>новиот претседател</a:t>
            </a:r>
            <a:endParaRPr lang="en-US" sz="1200" dirty="0" smtClean="0">
              <a:solidFill>
                <a:schemeClr val="bg1"/>
              </a:solidFill>
            </a:endParaRPr>
          </a:p>
          <a:p>
            <a:pPr algn="ctr"/>
            <a:r>
              <a:rPr lang="mk-MK" sz="1200" dirty="0" smtClean="0">
                <a:solidFill>
                  <a:schemeClr val="bg1"/>
                </a:solidFill>
              </a:rPr>
              <a:t> на </a:t>
            </a:r>
            <a:r>
              <a:rPr lang="en-US" sz="1200" dirty="0" smtClean="0">
                <a:solidFill>
                  <a:schemeClr val="bg1"/>
                </a:solidFill>
              </a:rPr>
              <a:t>WFEO</a:t>
            </a:r>
            <a:r>
              <a:rPr lang="mk-MK" sz="1200" dirty="0" smtClean="0">
                <a:solidFill>
                  <a:schemeClr val="bg1"/>
                </a:solidFill>
              </a:rPr>
              <a:t> од Кина </a:t>
            </a:r>
            <a:endParaRPr lang="mk-MK" sz="1200" dirty="0">
              <a:solidFill>
                <a:schemeClr val="bg1"/>
              </a:solidFill>
            </a:endParaRPr>
          </a:p>
        </p:txBody>
      </p:sp>
      <p:pic>
        <p:nvPicPr>
          <p:cNvPr id="1026" name="Picture 2" descr="POL_99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660287"/>
            <a:ext cx="29432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12414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438944"/>
          <a:ext cx="8229600" cy="41576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28800" y="667544"/>
            <a:ext cx="3924536" cy="276999"/>
          </a:xfrm>
          <a:prstGeom prst="rect">
            <a:avLst/>
          </a:prstGeom>
          <a:noFill/>
        </p:spPr>
        <p:txBody>
          <a:bodyPr wrap="none" rtlCol="0">
            <a:spAutoFit/>
          </a:bodyPr>
          <a:lstStyle/>
          <a:p>
            <a:r>
              <a:rPr lang="mk-MK" sz="1200" dirty="0" smtClean="0"/>
              <a:t>Број на членови со регулирана членарина (активни)</a:t>
            </a:r>
            <a:endParaRPr lang="mk-MK" sz="1200" dirty="0"/>
          </a:p>
        </p:txBody>
      </p:sp>
    </p:spTree>
    <p:extLst>
      <p:ext uri="{BB962C8B-B14F-4D97-AF65-F5344CB8AC3E}">
        <p14:creationId xmlns:p14="http://schemas.microsoft.com/office/powerpoint/2010/main" val="69951396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9937044"/>
              </p:ext>
            </p:extLst>
          </p:nvPr>
        </p:nvGraphicFramePr>
        <p:xfrm>
          <a:off x="533400" y="-94456"/>
          <a:ext cx="8229600" cy="5145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030774"/>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210344"/>
          <a:ext cx="8229600" cy="4385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433981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0"/>
          <a:ext cx="8229600" cy="5087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598565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9028261"/>
              </p:ext>
            </p:extLst>
          </p:nvPr>
        </p:nvGraphicFramePr>
        <p:xfrm>
          <a:off x="457200" y="743744"/>
          <a:ext cx="8229600" cy="44013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39592" y="896144"/>
            <a:ext cx="4650633" cy="646331"/>
          </a:xfrm>
          <a:prstGeom prst="rect">
            <a:avLst/>
          </a:prstGeom>
          <a:noFill/>
        </p:spPr>
        <p:txBody>
          <a:bodyPr wrap="none" rtlCol="0">
            <a:spAutoFit/>
          </a:bodyPr>
          <a:lstStyle/>
          <a:p>
            <a:pPr algn="ctr"/>
            <a:r>
              <a:rPr lang="mk-MK" dirty="0" smtClean="0">
                <a:latin typeface="Arial Narrow" panose="020B0606020202030204" pitchFamily="34" charset="0"/>
              </a:rPr>
              <a:t>Број на членови на</a:t>
            </a:r>
            <a:r>
              <a:rPr lang="en-US" dirty="0" smtClean="0">
                <a:latin typeface="Arial Narrow" panose="020B0606020202030204" pitchFamily="34" charset="0"/>
              </a:rPr>
              <a:t> </a:t>
            </a:r>
            <a:r>
              <a:rPr lang="mk-MK" dirty="0" smtClean="0">
                <a:latin typeface="Arial Narrow" panose="020B0606020202030204" pitchFamily="34" charset="0"/>
              </a:rPr>
              <a:t>Комората кои учествувале на  </a:t>
            </a:r>
          </a:p>
          <a:p>
            <a:pPr algn="ctr"/>
            <a:r>
              <a:rPr lang="mk-MK" dirty="0" smtClean="0">
                <a:latin typeface="Arial Narrow" panose="020B0606020202030204" pitchFamily="34" charset="0"/>
              </a:rPr>
              <a:t>Континуирана професионална дообука (</a:t>
            </a:r>
            <a:r>
              <a:rPr lang="en-US" dirty="0" smtClean="0">
                <a:latin typeface="Arial Narrow" panose="020B0606020202030204" pitchFamily="34" charset="0"/>
              </a:rPr>
              <a:t>CPD)</a:t>
            </a:r>
            <a:r>
              <a:rPr lang="mk-MK" dirty="0" smtClean="0">
                <a:latin typeface="Arial Narrow" panose="020B0606020202030204" pitchFamily="34" charset="0"/>
              </a:rPr>
              <a:t> </a:t>
            </a:r>
            <a:endParaRPr lang="mk-MK" dirty="0">
              <a:latin typeface="Arial Narrow" panose="020B0606020202030204" pitchFamily="34" charset="0"/>
            </a:endParaRPr>
          </a:p>
        </p:txBody>
      </p:sp>
    </p:spTree>
    <p:extLst>
      <p:ext uri="{BB962C8B-B14F-4D97-AF65-F5344CB8AC3E}">
        <p14:creationId xmlns:p14="http://schemas.microsoft.com/office/powerpoint/2010/main" val="393277412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944"/>
            <a:ext cx="8763000" cy="857250"/>
          </a:xfrm>
        </p:spPr>
        <p:txBody>
          <a:bodyPr>
            <a:noAutofit/>
          </a:bodyPr>
          <a:lstStyle/>
          <a:p>
            <a:pPr>
              <a:lnSpc>
                <a:spcPts val="3300"/>
              </a:lnSpc>
            </a:pPr>
            <a:r>
              <a:rPr lang="mk-MK" sz="3600" dirty="0" smtClean="0">
                <a:solidFill>
                  <a:srgbClr val="006496"/>
                </a:solidFill>
              </a:rPr>
              <a:t>Инженерска иницијатива за </a:t>
            </a:r>
            <a:br>
              <a:rPr lang="mk-MK" sz="3600" dirty="0" smtClean="0">
                <a:solidFill>
                  <a:srgbClr val="006496"/>
                </a:solidFill>
              </a:rPr>
            </a:br>
            <a:r>
              <a:rPr lang="mk-MK" sz="3600" dirty="0" smtClean="0">
                <a:solidFill>
                  <a:srgbClr val="006496"/>
                </a:solidFill>
              </a:rPr>
              <a:t>регионална соработка </a:t>
            </a:r>
            <a:endParaRPr lang="en-US" sz="3600" dirty="0">
              <a:solidFill>
                <a:srgbClr val="006496"/>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722497"/>
            <a:ext cx="5265420" cy="2484711"/>
          </a:xfrm>
        </p:spPr>
      </p:pic>
      <p:sp>
        <p:nvSpPr>
          <p:cNvPr id="5" name="Rectangle 4"/>
          <p:cNvSpPr/>
          <p:nvPr/>
        </p:nvSpPr>
        <p:spPr>
          <a:xfrm rot="2749348">
            <a:off x="6712337" y="1489544"/>
            <a:ext cx="161627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nut 2"/>
          <p:cNvSpPr/>
          <p:nvPr/>
        </p:nvSpPr>
        <p:spPr>
          <a:xfrm>
            <a:off x="2590800" y="2066653"/>
            <a:ext cx="609600" cy="580587"/>
          </a:xfrm>
          <a:prstGeom prst="donut">
            <a:avLst>
              <a:gd name="adj" fmla="val 320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2743200" y="2191544"/>
            <a:ext cx="304800" cy="304799"/>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866544"/>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
            </a:r>
            <a:br>
              <a:rPr lang="mk-MK" dirty="0" smtClean="0"/>
            </a:br>
            <a:r>
              <a:rPr lang="mk-MK" sz="2700" dirty="0" smtClean="0"/>
              <a:t>СО ОДЛУКА НА СОБРАНИЕТО НА КОМОРАТА ОПРЕДЕЛЕН Е</a:t>
            </a:r>
            <a:r>
              <a:rPr lang="mk-MK" dirty="0" smtClean="0"/>
              <a:t/>
            </a:r>
            <a:br>
              <a:rPr lang="mk-MK" dirty="0" smtClean="0"/>
            </a:br>
            <a:r>
              <a:rPr lang="mk-MK" dirty="0" smtClean="0"/>
              <a:t>ДЕН НА КОМОРАТА</a:t>
            </a:r>
            <a:br>
              <a:rPr lang="mk-MK" dirty="0" smtClean="0"/>
            </a:br>
            <a:r>
              <a:rPr lang="mk-MK" dirty="0" smtClean="0"/>
              <a:t>18 декември</a:t>
            </a:r>
            <a:endParaRPr lang="mk-MK" dirty="0"/>
          </a:p>
        </p:txBody>
      </p:sp>
      <p:sp>
        <p:nvSpPr>
          <p:cNvPr id="3" name="Content Placeholder 2"/>
          <p:cNvSpPr>
            <a:spLocks noGrp="1"/>
          </p:cNvSpPr>
          <p:nvPr>
            <p:ph idx="1"/>
          </p:nvPr>
        </p:nvSpPr>
        <p:spPr>
          <a:xfrm>
            <a:off x="457200" y="1200150"/>
            <a:ext cx="8229600" cy="3810794"/>
          </a:xfrm>
        </p:spPr>
        <p:txBody>
          <a:bodyPr>
            <a:normAutofit lnSpcReduction="10000"/>
          </a:bodyPr>
          <a:lstStyle/>
          <a:p>
            <a:pPr marL="0" indent="0" algn="ctr">
              <a:buNone/>
            </a:pPr>
            <a:endParaRPr lang="mk-MK" sz="3600" dirty="0" smtClean="0">
              <a:solidFill>
                <a:srgbClr val="FF0000"/>
              </a:solidFill>
            </a:endParaRPr>
          </a:p>
          <a:p>
            <a:pPr marL="0" indent="0" algn="ctr">
              <a:buNone/>
            </a:pPr>
            <a:r>
              <a:rPr lang="mk-MK" sz="8600" dirty="0" smtClean="0">
                <a:solidFill>
                  <a:srgbClr val="FF0000"/>
                </a:solidFill>
              </a:rPr>
              <a:t>10 години</a:t>
            </a:r>
          </a:p>
          <a:p>
            <a:pPr marL="0" indent="0" algn="ctr">
              <a:buNone/>
            </a:pPr>
            <a:r>
              <a:rPr lang="mk-MK" sz="4400" dirty="0" smtClean="0"/>
              <a:t>од постоење и работа </a:t>
            </a:r>
          </a:p>
          <a:p>
            <a:pPr marL="0" indent="0" algn="ctr">
              <a:buNone/>
            </a:pPr>
            <a:r>
              <a:rPr lang="mk-MK" sz="4400" dirty="0" smtClean="0"/>
              <a:t>на Комората</a:t>
            </a:r>
            <a:endParaRPr lang="mk-MK" sz="4400" dirty="0"/>
          </a:p>
        </p:txBody>
      </p:sp>
    </p:spTree>
    <p:extLst>
      <p:ext uri="{BB962C8B-B14F-4D97-AF65-F5344CB8AC3E}">
        <p14:creationId xmlns:p14="http://schemas.microsoft.com/office/powerpoint/2010/main" val="2373228480"/>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graphicFrame>
        <p:nvGraphicFramePr>
          <p:cNvPr id="4" name="Content Placeholder 3"/>
          <p:cNvGraphicFramePr>
            <a:graphicFrameLocks noGrp="1"/>
          </p:cNvGraphicFramePr>
          <p:nvPr>
            <p:ph idx="1"/>
            <p:extLst/>
          </p:nvPr>
        </p:nvGraphicFramePr>
        <p:xfrm>
          <a:off x="-2" y="-3"/>
          <a:ext cx="9144000" cy="5100614"/>
        </p:xfrm>
        <a:graphic>
          <a:graphicData uri="http://schemas.openxmlformats.org/drawingml/2006/table">
            <a:tbl>
              <a:tblPr firstRow="1" firstCol="1" bandRow="1">
                <a:tableStyleId>{5C22544A-7EE6-4342-B048-85BDC9FD1C3A}</a:tableStyleId>
              </a:tblPr>
              <a:tblGrid>
                <a:gridCol w="1113686"/>
                <a:gridCol w="1113686"/>
                <a:gridCol w="1113686"/>
                <a:gridCol w="1113686"/>
                <a:gridCol w="1034015"/>
                <a:gridCol w="1113686"/>
                <a:gridCol w="1081587"/>
                <a:gridCol w="189190"/>
                <a:gridCol w="1270778"/>
              </a:tblGrid>
              <a:tr h="153209">
                <a:tc gridSpan="4">
                  <a:txBody>
                    <a:bodyPr/>
                    <a:lstStyle/>
                    <a:p>
                      <a:pPr algn="ctr">
                        <a:spcAft>
                          <a:spcPts val="0"/>
                        </a:spcAft>
                      </a:pPr>
                      <a:r>
                        <a:rPr lang="mk-MK" sz="900" dirty="0" smtClean="0">
                          <a:effectLst/>
                        </a:rPr>
                        <a:t>ПРИЗНАНИЈА </a:t>
                      </a:r>
                      <a:r>
                        <a:rPr lang="mk-MK" sz="900" dirty="0">
                          <a:effectLst/>
                        </a:rPr>
                        <a:t>ПО ПОВОД 10 ГОДИШНИНА</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gridSpan="5">
                  <a:txBody>
                    <a:bodyPr/>
                    <a:lstStyle/>
                    <a:p>
                      <a:pPr algn="ctr">
                        <a:spcAft>
                          <a:spcPts val="0"/>
                        </a:spcAft>
                      </a:pPr>
                      <a:r>
                        <a:rPr lang="mk-MK" sz="1050">
                          <a:effectLst/>
                        </a:rPr>
                        <a:t>ДОДЕЛЕНИ  ПРИЗНАНИЈА ВО ПРЕТХОДНИОТ ПЕРИОД</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r>
              <a:tr h="262645">
                <a:tc>
                  <a:txBody>
                    <a:bodyPr/>
                    <a:lstStyle/>
                    <a:p>
                      <a:pPr algn="l">
                        <a:spcAft>
                          <a:spcPts val="0"/>
                        </a:spcAft>
                      </a:pPr>
                      <a:r>
                        <a:rPr lang="mk-MK" sz="1000" dirty="0">
                          <a:effectLst/>
                        </a:rPr>
                        <a:t>НАГРАДА 2017</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ctr">
                        <a:spcAft>
                          <a:spcPts val="0"/>
                        </a:spcAft>
                      </a:pPr>
                      <a:r>
                        <a:rPr lang="mk-MK" sz="900" dirty="0">
                          <a:effectLst/>
                        </a:rPr>
                        <a:t>Плакета за развој на инженерството</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ctr">
                        <a:spcAft>
                          <a:spcPts val="0"/>
                        </a:spcAft>
                      </a:pPr>
                      <a:r>
                        <a:rPr lang="mk-MK" sz="900" dirty="0">
                          <a:effectLst/>
                        </a:rPr>
                        <a:t>Плакета за развој на КОМОРАТА</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ctr">
                        <a:spcAft>
                          <a:spcPts val="0"/>
                        </a:spcAft>
                      </a:pPr>
                      <a:r>
                        <a:rPr lang="mk-MK" sz="900" dirty="0">
                          <a:effectLst/>
                        </a:rPr>
                        <a:t>Благодарница за придонес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Благодарница</a:t>
                      </a:r>
                    </a:p>
                    <a:p>
                      <a:pPr algn="l">
                        <a:spcAft>
                          <a:spcPts val="0"/>
                        </a:spcAft>
                      </a:pPr>
                      <a:r>
                        <a:rPr lang="mk-MK" sz="900">
                          <a:effectLst/>
                        </a:rPr>
                        <a:t>6 години (2013)</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ПЛАКЕТИ </a:t>
                      </a:r>
                    </a:p>
                    <a:p>
                      <a:pPr algn="l">
                        <a:spcAft>
                          <a:spcPts val="0"/>
                        </a:spcAft>
                      </a:pPr>
                      <a:r>
                        <a:rPr lang="mk-MK" sz="900">
                          <a:effectLst/>
                        </a:rPr>
                        <a:t>5 години (2012)</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ПЛАКЕТИ за </a:t>
                      </a:r>
                    </a:p>
                    <a:p>
                      <a:pPr algn="l">
                        <a:spcAft>
                          <a:spcPts val="0"/>
                        </a:spcAft>
                      </a:pPr>
                      <a:r>
                        <a:rPr lang="mk-MK" sz="900">
                          <a:effectLst/>
                        </a:rPr>
                        <a:t>ОСНОВАЧИ: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baseline="0" dirty="0" smtClean="0">
                          <a:effectLst/>
                        </a:rPr>
                        <a:t> </a:t>
                      </a:r>
                      <a:r>
                        <a:rPr lang="mk-MK" sz="1000" dirty="0" smtClean="0">
                          <a:effectLst/>
                        </a:rPr>
                        <a:t>НАГРАДИ </a:t>
                      </a:r>
                      <a:r>
                        <a:rPr lang="mk-MK" sz="1000" dirty="0">
                          <a:effectLst/>
                        </a:rPr>
                        <a:t>2014 - 2016</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gridSpan="4">
                  <a:txBody>
                    <a:bodyPr/>
                    <a:lstStyle/>
                    <a:p>
                      <a:pPr algn="l">
                        <a:spcAft>
                          <a:spcPts val="0"/>
                        </a:spcAft>
                      </a:pPr>
                      <a:r>
                        <a:rPr lang="mk-MK" sz="900">
                          <a:effectLst/>
                        </a:rPr>
                        <a:t>                          архитектура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gridSpan="3">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gridSpan="2">
                  <a:txBody>
                    <a:bodyPr/>
                    <a:lstStyle/>
                    <a:p>
                      <a:pPr algn="just">
                        <a:spcAft>
                          <a:spcPts val="0"/>
                        </a:spcAft>
                      </a:pPr>
                      <a:r>
                        <a:rPr lang="mk-MK" sz="1000">
                          <a:effectLst/>
                        </a:rPr>
                        <a:t>2014 Хаџи Пуља</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just">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rowSpan="3">
                  <a:txBody>
                    <a:bodyPr/>
                    <a:lstStyle/>
                    <a:p>
                      <a:pPr algn="l">
                        <a:lnSpc>
                          <a:spcPts val="1200"/>
                        </a:lnSpc>
                        <a:spcAft>
                          <a:spcPts val="0"/>
                        </a:spcAft>
                      </a:pPr>
                      <a:r>
                        <a:rPr lang="mk-MK" sz="900" dirty="0">
                          <a:effectLst/>
                        </a:rPr>
                        <a:t>Миодраг -Бато Радоњиќ и </a:t>
                      </a:r>
                    </a:p>
                    <a:p>
                      <a:pPr algn="l">
                        <a:lnSpc>
                          <a:spcPts val="1200"/>
                        </a:lnSpc>
                        <a:spcAft>
                          <a:spcPts val="0"/>
                        </a:spcAft>
                      </a:pPr>
                      <a:r>
                        <a:rPr lang="mk-MK" sz="900" dirty="0">
                          <a:effectLst/>
                        </a:rPr>
                        <a:t>Ранчо Христов</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Страхиња Трпевски</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Реџеп Асани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Љубе Чалоски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Гани Идризи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Страхиња Трпески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2015 Константиновски</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dirty="0">
                          <a:effectLst/>
                        </a:rPr>
                        <a:t>Гајур Кадриу</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marL="0" indent="0" algn="l">
                        <a:spcAft>
                          <a:spcPts val="0"/>
                        </a:spcAft>
                      </a:pPr>
                      <a:r>
                        <a:rPr lang="mk-MK" sz="900" dirty="0">
                          <a:effectLst/>
                        </a:rPr>
                        <a:t>Тихомир Стојков</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Станислава Додева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Гајур Кадриу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2016 Брезовски</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96607">
                <a:tc vMerge="1">
                  <a:txBody>
                    <a:bodyPr/>
                    <a:lstStyle/>
                    <a:p>
                      <a:endParaRPr lang="mk-MK"/>
                    </a:p>
                  </a:txBody>
                  <a:tcPr/>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Драган Стојановски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r">
                        <a:spcAft>
                          <a:spcPts val="0"/>
                        </a:spcAft>
                      </a:pPr>
                      <a:r>
                        <a:rPr lang="mk-MK" sz="1000" dirty="0">
                          <a:effectLst/>
                        </a:rPr>
                        <a:t>П.Муличковски (2014)</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gridSpan="4">
                  <a:txBody>
                    <a:bodyPr/>
                    <a:lstStyle/>
                    <a:p>
                      <a:pPr algn="l">
                        <a:spcAft>
                          <a:spcPts val="0"/>
                        </a:spcAft>
                      </a:pPr>
                      <a:r>
                        <a:rPr lang="mk-MK" sz="900" dirty="0">
                          <a:effectLst/>
                        </a:rPr>
                        <a:t>                          градежништво</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gridSpan="3">
                  <a:txBody>
                    <a:bodyPr/>
                    <a:lstStyle/>
                    <a:p>
                      <a:pPr algn="l">
                        <a:spcAft>
                          <a:spcPts val="0"/>
                        </a:spcAft>
                      </a:pPr>
                      <a:r>
                        <a:rPr lang="mk-MK" sz="900">
                          <a:effectLst/>
                        </a:rPr>
                        <a:t>Златко Цековски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gridSpan="2">
                  <a:txBody>
                    <a:bodyPr/>
                    <a:lstStyle/>
                    <a:p>
                      <a:pPr algn="l">
                        <a:spcAft>
                          <a:spcPts val="0"/>
                        </a:spcAft>
                      </a:pPr>
                      <a:r>
                        <a:rPr lang="mk-MK" sz="1000" dirty="0" smtClean="0">
                          <a:effectLst/>
                        </a:rPr>
                        <a:t>2014 Алексовски</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rowSpan="3">
                  <a:txBody>
                    <a:bodyPr/>
                    <a:lstStyle/>
                    <a:p>
                      <a:pPr algn="l">
                        <a:spcAft>
                          <a:spcPts val="0"/>
                        </a:spcAft>
                      </a:pPr>
                      <a:r>
                        <a:rPr lang="mk-MK" sz="900">
                          <a:effectLst/>
                        </a:rPr>
                        <a:t>Наградата: </a:t>
                      </a:r>
                    </a:p>
                    <a:p>
                      <a:pPr algn="l">
                        <a:spcAft>
                          <a:spcPts val="0"/>
                        </a:spcAft>
                      </a:pPr>
                      <a:r>
                        <a:rPr lang="mk-MK" sz="900">
                          <a:effectLst/>
                        </a:rPr>
                        <a:t>Влатко Коцевски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Санде Атанасовски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Блашко Димитров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Салим Хасани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Санде Атанасовски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Санде Атанасовски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dirty="0">
                          <a:effectLst/>
                        </a:rPr>
                        <a:t>2015 </a:t>
                      </a:r>
                      <a:r>
                        <a:rPr lang="mk-MK" sz="1000" dirty="0" smtClean="0">
                          <a:effectLst/>
                        </a:rPr>
                        <a:t>Јаковлевски</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a:effectLst/>
                        </a:rPr>
                        <a:t>Тихомир Николовски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Јагода Мицајкова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Горан Марковски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Горан Марковски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dirty="0">
                          <a:effectLst/>
                        </a:rPr>
                        <a:t>2016 </a:t>
                      </a:r>
                      <a:r>
                        <a:rPr lang="mk-MK" sz="1000" dirty="0" smtClean="0">
                          <a:effectLst/>
                        </a:rPr>
                        <a:t>Поповски</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a:effectLst/>
                        </a:rPr>
                        <a:t>Сретен Метикош</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Виолета Стојановка</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Салим Хасани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r">
                        <a:spcAft>
                          <a:spcPts val="0"/>
                        </a:spcAft>
                      </a:pPr>
                      <a:r>
                        <a:rPr lang="mk-MK" sz="1000" dirty="0">
                          <a:effectLst/>
                        </a:rPr>
                        <a:t>Африм Вокши (2014)</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gridSpan="4">
                  <a:txBody>
                    <a:bodyPr/>
                    <a:lstStyle/>
                    <a:p>
                      <a:pPr algn="l">
                        <a:spcAft>
                          <a:spcPts val="0"/>
                        </a:spcAft>
                      </a:pPr>
                      <a:r>
                        <a:rPr lang="en-US" sz="10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a:txBody>
                    <a:bodyPr/>
                    <a:lstStyle/>
                    <a:p>
                      <a:pPr algn="l">
                        <a:spcAft>
                          <a:spcPts val="0"/>
                        </a:spcAft>
                      </a:pPr>
                      <a:r>
                        <a:rPr lang="mk-MK" sz="900">
                          <a:effectLst/>
                        </a:rPr>
                        <a:t>Васил Витанов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Томе Тромбев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r">
                        <a:spcAft>
                          <a:spcPts val="0"/>
                        </a:spcAft>
                      </a:pPr>
                      <a:r>
                        <a:rPr lang="mk-MK" sz="1000" dirty="0">
                          <a:effectLst/>
                        </a:rPr>
                        <a:t>Шабан Алиу (2015)</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89000">
                <a:tc gridSpan="4">
                  <a:txBody>
                    <a:bodyPr/>
                    <a:lstStyle/>
                    <a:p>
                      <a:pPr algn="l">
                        <a:spcAft>
                          <a:spcPts val="0"/>
                        </a:spcAft>
                      </a:pPr>
                      <a:r>
                        <a:rPr lang="mk-MK" sz="900" dirty="0">
                          <a:effectLst/>
                        </a:rPr>
                        <a:t>                          </a:t>
                      </a:r>
                      <a:r>
                        <a:rPr lang="en-US" sz="900" dirty="0" err="1" smtClean="0">
                          <a:effectLst/>
                        </a:rPr>
                        <a:t>електротехн</a:t>
                      </a:r>
                      <a:r>
                        <a:rPr lang="mk-MK" sz="900" dirty="0" smtClean="0">
                          <a:effectLst/>
                        </a:rPr>
                        <a:t>а</a:t>
                      </a: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gridSpan="5">
                  <a:txBody>
                    <a:bodyPr/>
                    <a:lstStyle/>
                    <a:p>
                      <a:pPr algn="l">
                        <a:spcAft>
                          <a:spcPts val="0"/>
                        </a:spcAft>
                      </a:pPr>
                      <a:r>
                        <a:rPr lang="mk-MK" sz="800" dirty="0">
                          <a:effectLst/>
                        </a:rPr>
                        <a:t> </a:t>
                      </a:r>
                      <a:endParaRPr lang="mk-MK" sz="8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r>
              <a:tr h="145914">
                <a:tc rowSpan="3">
                  <a:txBody>
                    <a:bodyPr/>
                    <a:lstStyle/>
                    <a:p>
                      <a:pPr algn="l">
                        <a:spcAft>
                          <a:spcPts val="0"/>
                        </a:spcAft>
                      </a:pPr>
                      <a:r>
                        <a:rPr lang="mk-MK" sz="900">
                          <a:effectLst/>
                        </a:rPr>
                        <a:t>Наградата:</a:t>
                      </a:r>
                    </a:p>
                    <a:p>
                      <a:pPr algn="l">
                        <a:spcAft>
                          <a:spcPts val="0"/>
                        </a:spcAft>
                      </a:pPr>
                      <a:r>
                        <a:rPr lang="mk-MK" sz="900">
                          <a:effectLst/>
                        </a:rPr>
                        <a:t>Дејан Петковиќ</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Марјан Давчев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Миле Станковски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Миле Станковски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dirty="0">
                          <a:effectLst/>
                        </a:rPr>
                        <a:t>2014 </a:t>
                      </a:r>
                      <a:r>
                        <a:rPr lang="mk-MK" sz="1000" dirty="0" smtClean="0">
                          <a:effectLst/>
                        </a:rPr>
                        <a:t>Јовчев</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a:effectLst/>
                        </a:rPr>
                        <a:t>Живка Димовска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Ратко Станојковски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marL="21590"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Ејуп Рустеми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dirty="0">
                          <a:effectLst/>
                        </a:rPr>
                        <a:t>2015 </a:t>
                      </a:r>
                      <a:r>
                        <a:rPr lang="mk-MK" sz="1000" dirty="0" smtClean="0">
                          <a:effectLst/>
                        </a:rPr>
                        <a:t>Накиќ</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a:effectLst/>
                        </a:rPr>
                        <a:t>Илија Балкановски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dirty="0">
                          <a:effectLst/>
                        </a:rPr>
                        <a:t>2016 </a:t>
                      </a:r>
                      <a:r>
                        <a:rPr lang="mk-MK" sz="1000" dirty="0" smtClean="0">
                          <a:effectLst/>
                        </a:rPr>
                        <a:t>Стефанов</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gridSpan="4">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gridSpan="3">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gridSpan="2">
                  <a:txBody>
                    <a:bodyPr/>
                    <a:lstStyle/>
                    <a:p>
                      <a:pPr algn="r">
                        <a:spcAft>
                          <a:spcPts val="0"/>
                        </a:spcAft>
                      </a:pPr>
                      <a:r>
                        <a:rPr lang="mk-MK" sz="1000" dirty="0">
                          <a:effectLst/>
                        </a:rPr>
                        <a:t>Христ. Матовска (2014)</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82320">
                <a:tc gridSpan="9">
                  <a:txBody>
                    <a:bodyPr/>
                    <a:lstStyle/>
                    <a:p>
                      <a:pPr algn="l">
                        <a:spcAft>
                          <a:spcPts val="0"/>
                        </a:spcAft>
                      </a:pPr>
                      <a:r>
                        <a:rPr lang="mk-MK" sz="1100" dirty="0" smtClean="0">
                          <a:effectLst/>
                        </a:rPr>
                        <a:t>машинство</a:t>
                      </a:r>
                      <a:endParaRPr lang="mk-MK" sz="11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r>
              <a:tr h="145914">
                <a:tc rowSpan="3">
                  <a:txBody>
                    <a:bodyPr/>
                    <a:lstStyle/>
                    <a:p>
                      <a:pPr algn="l">
                        <a:spcAft>
                          <a:spcPts val="0"/>
                        </a:spcAft>
                      </a:pPr>
                      <a:r>
                        <a:rPr lang="mk-MK" sz="900">
                          <a:effectLst/>
                        </a:rPr>
                        <a:t>Наградата </a:t>
                      </a:r>
                    </a:p>
                    <a:p>
                      <a:pPr algn="l">
                        <a:spcAft>
                          <a:spcPts val="0"/>
                        </a:spcAft>
                      </a:pPr>
                      <a:r>
                        <a:rPr lang="mk-MK" sz="900">
                          <a:effectLst/>
                        </a:rPr>
                        <a:t>Алекса Томовски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Марко Серафимов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Бедри Бехадини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Петраки Мано</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dirty="0">
                          <a:effectLst/>
                        </a:rPr>
                        <a:t>2014 Илија Тикваровски </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a:effectLst/>
                        </a:rPr>
                        <a:t>Ѓорѓи Тромбев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Мирко Стојановски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2015 Миле Младенов </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vMerge="1">
                  <a:txBody>
                    <a:bodyPr/>
                    <a:lstStyle/>
                    <a:p>
                      <a:endParaRPr lang="mk-MK"/>
                    </a:p>
                  </a:txBody>
                  <a:tcPr/>
                </a:tc>
                <a:tc>
                  <a:txBody>
                    <a:bodyPr/>
                    <a:lstStyle/>
                    <a:p>
                      <a:pPr algn="l">
                        <a:spcAft>
                          <a:spcPts val="0"/>
                        </a:spcAft>
                      </a:pPr>
                      <a:r>
                        <a:rPr lang="mk-MK" sz="900">
                          <a:effectLst/>
                        </a:rPr>
                        <a:t>Божин Стојчевски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2016 Влатко Иванов</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73760">
                <a:tc gridSpan="4">
                  <a:txBody>
                    <a:bodyPr/>
                    <a:lstStyle/>
                    <a:p>
                      <a:pPr algn="l">
                        <a:spcAft>
                          <a:spcPts val="0"/>
                        </a:spcAft>
                      </a:pPr>
                      <a:r>
                        <a:rPr lang="mk-MK" sz="900" dirty="0">
                          <a:effectLst/>
                        </a:rPr>
                        <a:t>                            други одделенија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k-MK" sz="900" dirty="0">
                          <a:effectLst/>
                        </a:rPr>
                        <a:t> </a:t>
                      </a:r>
                      <a:r>
                        <a:rPr lang="mk-MK" sz="900" dirty="0" smtClean="0">
                          <a:effectLst/>
                        </a:rPr>
                        <a:t>                                         Миле Јанакиевски – МИНИСТЕР ЗА МТВ</a:t>
                      </a:r>
                      <a:endParaRPr lang="mk-MK" sz="900" dirty="0" smtClean="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r>
              <a:tr h="194552">
                <a:tc>
                  <a:txBody>
                    <a:bodyPr/>
                    <a:lstStyle/>
                    <a:p>
                      <a:pPr algn="l">
                        <a:spcAft>
                          <a:spcPts val="0"/>
                        </a:spcAft>
                      </a:pPr>
                      <a:r>
                        <a:rPr lang="mk-MK" sz="900">
                          <a:effectLst/>
                        </a:rPr>
                        <a:t>Урб и прост.план.</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Мирко Андовски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Жаклина Ангеловска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lnSpc>
                          <a:spcPts val="800"/>
                        </a:lnSpc>
                        <a:spcAft>
                          <a:spcPts val="0"/>
                        </a:spcAft>
                      </a:pPr>
                      <a:r>
                        <a:rPr lang="mk-MK" sz="900" dirty="0">
                          <a:effectLst/>
                        </a:rPr>
                        <a:t>Мирослав Грчев и  Мирко Андовски</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 </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a:txBody>
                    <a:bodyPr/>
                    <a:lstStyle/>
                    <a:p>
                      <a:pPr algn="l">
                        <a:spcAft>
                          <a:spcPts val="0"/>
                        </a:spcAft>
                      </a:pPr>
                      <a:r>
                        <a:rPr lang="mk-MK" sz="900">
                          <a:effectLst/>
                        </a:rPr>
                        <a:t>Сообраќај</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Александар Мешко</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 </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45914">
                <a:tc>
                  <a:txBody>
                    <a:bodyPr/>
                    <a:lstStyle/>
                    <a:p>
                      <a:pPr algn="l">
                        <a:spcAft>
                          <a:spcPts val="0"/>
                        </a:spcAft>
                      </a:pPr>
                      <a:r>
                        <a:rPr lang="mk-MK" sz="900">
                          <a:effectLst/>
                        </a:rPr>
                        <a:t>геодезија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Ристо Рибароски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Ванчо Георгиев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Илчо Филипов</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1000">
                          <a:effectLst/>
                        </a:rPr>
                        <a:t> </a:t>
                      </a: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291827">
                <a:tc>
                  <a:txBody>
                    <a:bodyPr/>
                    <a:lstStyle/>
                    <a:p>
                      <a:pPr algn="l">
                        <a:spcAft>
                          <a:spcPts val="0"/>
                        </a:spcAft>
                      </a:pPr>
                      <a:r>
                        <a:rPr lang="mk-MK" sz="900">
                          <a:effectLst/>
                        </a:rPr>
                        <a:t>геотехника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Христо Ѓорѓевски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Милорад Јовановски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r">
                        <a:spcAft>
                          <a:spcPts val="0"/>
                        </a:spcAft>
                      </a:pPr>
                      <a:r>
                        <a:rPr lang="mk-MK" sz="1000" dirty="0">
                          <a:effectLst/>
                        </a:rPr>
                        <a:t>Наум Гапковски (2016)</a:t>
                      </a: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10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31322">
                <a:tc>
                  <a:txBody>
                    <a:bodyPr/>
                    <a:lstStyle/>
                    <a:p>
                      <a:pPr algn="l">
                        <a:spcAft>
                          <a:spcPts val="0"/>
                        </a:spcAft>
                      </a:pPr>
                      <a:r>
                        <a:rPr lang="mk-MK" sz="900">
                          <a:effectLst/>
                        </a:rPr>
                        <a:t>Животна средина</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Муртезан Исмаили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300">
                          <a:effectLst/>
                        </a:rPr>
                        <a:t> </a:t>
                      </a:r>
                      <a:endParaRPr lang="mk-MK" sz="3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3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31322">
                <a:tc>
                  <a:txBody>
                    <a:bodyPr/>
                    <a:lstStyle/>
                    <a:p>
                      <a:pPr algn="l">
                        <a:spcAft>
                          <a:spcPts val="0"/>
                        </a:spcAft>
                      </a:pPr>
                      <a:r>
                        <a:rPr lang="mk-MK" sz="900">
                          <a:effectLst/>
                        </a:rPr>
                        <a:t>ЗПР/ППЗ</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Нове Георгиевски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300">
                          <a:effectLst/>
                        </a:rPr>
                        <a:t> </a:t>
                      </a:r>
                      <a:endParaRPr lang="mk-MK" sz="3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3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31322">
                <a:tc>
                  <a:txBody>
                    <a:bodyPr/>
                    <a:lstStyle/>
                    <a:p>
                      <a:pPr algn="l">
                        <a:spcAft>
                          <a:spcPts val="0"/>
                        </a:spcAft>
                      </a:pPr>
                      <a:r>
                        <a:rPr lang="mk-MK" sz="900">
                          <a:effectLst/>
                        </a:rPr>
                        <a:t>Енерг.ефикасност</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Петар Николовски</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300">
                          <a:effectLst/>
                        </a:rPr>
                        <a:t> </a:t>
                      </a:r>
                      <a:endParaRPr lang="mk-MK" sz="3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pPr algn="l">
                        <a:spcAft>
                          <a:spcPts val="0"/>
                        </a:spcAft>
                      </a:pPr>
                      <a:endParaRPr lang="mk-MK" sz="3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31322">
                <a:tc rowSpan="2">
                  <a:txBody>
                    <a:bodyPr/>
                    <a:lstStyle/>
                    <a:p>
                      <a:pPr algn="l">
                        <a:lnSpc>
                          <a:spcPts val="1200"/>
                        </a:lnSpc>
                        <a:spcAft>
                          <a:spcPts val="0"/>
                        </a:spcAft>
                      </a:pPr>
                      <a:r>
                        <a:rPr lang="mk-MK" sz="900" dirty="0">
                          <a:effectLst/>
                        </a:rPr>
                        <a:t>ПРЕСИНГ главен. и одговорен </a:t>
                      </a:r>
                      <a:r>
                        <a:rPr lang="mk-MK" sz="900" dirty="0" smtClean="0">
                          <a:effectLst/>
                        </a:rPr>
                        <a:t>уредник</a:t>
                      </a:r>
                      <a:endParaRPr lang="mk-MK" sz="900" dirty="0">
                        <a:effectLst/>
                      </a:endParaRPr>
                    </a:p>
                  </a:txBody>
                  <a:tcPr marL="19748" marR="19748" marT="0" marB="0"/>
                </a:tc>
                <a:tc>
                  <a:txBody>
                    <a:bodyPr/>
                    <a:lstStyle/>
                    <a:p>
                      <a:pPr algn="l">
                        <a:spcAft>
                          <a:spcPts val="0"/>
                        </a:spcAft>
                      </a:pPr>
                      <a:r>
                        <a:rPr lang="mk-MK" sz="900">
                          <a:effectLst/>
                        </a:rPr>
                        <a:t> </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7">
                  <a:txBody>
                    <a:bodyPr/>
                    <a:lstStyle/>
                    <a:p>
                      <a:pPr algn="l">
                        <a:spcAft>
                          <a:spcPts val="0"/>
                        </a:spcAft>
                      </a:pPr>
                      <a:r>
                        <a:rPr lang="mk-MK" sz="900" dirty="0">
                          <a:effectLst/>
                        </a:rPr>
                        <a:t>Горан Марковски </a:t>
                      </a:r>
                      <a:r>
                        <a:rPr lang="en-US" sz="900" dirty="0">
                          <a:effectLst/>
                        </a:rPr>
                        <a:t>       </a:t>
                      </a:r>
                      <a:r>
                        <a:rPr lang="mk-MK" sz="900" dirty="0" smtClean="0">
                          <a:effectLst/>
                        </a:rPr>
                        <a:t>  прв </a:t>
                      </a:r>
                      <a:r>
                        <a:rPr lang="mk-MK" sz="900" dirty="0">
                          <a:effectLst/>
                        </a:rPr>
                        <a:t>гл</a:t>
                      </a:r>
                      <a:r>
                        <a:rPr lang="en-US" sz="900" dirty="0">
                          <a:effectLst/>
                        </a:rPr>
                        <a:t>a</a:t>
                      </a:r>
                      <a:r>
                        <a:rPr lang="mk-MK" sz="900" dirty="0">
                          <a:effectLst/>
                        </a:rPr>
                        <a:t>вен и одговорен уредник на ПРЕСИНГ</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r>
              <a:tr h="138933">
                <a:tc vMerge="1">
                  <a:txBody>
                    <a:bodyPr/>
                    <a:lstStyle/>
                    <a:p>
                      <a:endParaRPr lang="mk-MK"/>
                    </a:p>
                  </a:txBody>
                  <a:tcPr/>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3">
                  <a:txBody>
                    <a:bodyPr/>
                    <a:lstStyle/>
                    <a:p>
                      <a:pPr algn="l">
                        <a:spcAft>
                          <a:spcPts val="0"/>
                        </a:spcAft>
                      </a:pPr>
                      <a:r>
                        <a:rPr lang="mk-MK" sz="900" dirty="0">
                          <a:effectLst/>
                        </a:rPr>
                        <a:t>Јосиф Јосифовски </a:t>
                      </a:r>
                      <a:r>
                        <a:rPr lang="mk-MK" sz="900" dirty="0" smtClean="0">
                          <a:effectLst/>
                        </a:rPr>
                        <a:t>         главен </a:t>
                      </a:r>
                      <a:r>
                        <a:rPr lang="mk-MK" sz="900" dirty="0">
                          <a:effectLst/>
                        </a:rPr>
                        <a:t>и одговорен уредник на ПРЕСИНГ</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a:txBody>
                    <a:bodyPr/>
                    <a:lstStyle/>
                    <a:p>
                      <a:pPr algn="l">
                        <a:spcAft>
                          <a:spcPts val="0"/>
                        </a:spcAft>
                      </a:pPr>
                      <a:r>
                        <a:rPr lang="mk-MK" sz="900" dirty="0" smtClean="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2">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a:txBody>
                    <a:bodyPr/>
                    <a:lstStyle/>
                    <a:p>
                      <a:pPr algn="l">
                        <a:spcAft>
                          <a:spcPts val="0"/>
                        </a:spcAft>
                      </a:pPr>
                      <a:r>
                        <a:rPr lang="mk-MK" sz="300" dirty="0">
                          <a:effectLst/>
                        </a:rPr>
                        <a:t> </a:t>
                      </a:r>
                      <a:endParaRPr lang="mk-MK" sz="3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r>
              <a:tr h="131322">
                <a:tc>
                  <a:txBody>
                    <a:bodyPr/>
                    <a:lstStyle/>
                    <a:p>
                      <a:pPr algn="l">
                        <a:spcAft>
                          <a:spcPts val="0"/>
                        </a:spcAft>
                      </a:pPr>
                      <a:r>
                        <a:rPr lang="mk-MK" sz="900">
                          <a:effectLst/>
                        </a:rPr>
                        <a:t>Општ придонес</a:t>
                      </a:r>
                      <a:endParaRPr lang="mk-MK" sz="90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a:txBody>
                    <a:bodyPr/>
                    <a:lstStyle/>
                    <a:p>
                      <a:pPr algn="l">
                        <a:spcAft>
                          <a:spcPts val="0"/>
                        </a:spcAft>
                      </a:pPr>
                      <a:r>
                        <a:rPr lang="mk-MK" sz="900" dirty="0">
                          <a:effectLst/>
                        </a:rPr>
                        <a:t>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gridSpan="7">
                  <a:txBody>
                    <a:bodyPr/>
                    <a:lstStyle/>
                    <a:p>
                      <a:pPr algn="l">
                        <a:spcAft>
                          <a:spcPts val="0"/>
                        </a:spcAft>
                      </a:pPr>
                      <a:r>
                        <a:rPr lang="mk-MK" sz="900" dirty="0">
                          <a:effectLst/>
                        </a:rPr>
                        <a:t>Миле Димитровски </a:t>
                      </a:r>
                      <a:r>
                        <a:rPr lang="en-US" sz="900" dirty="0">
                          <a:effectLst/>
                        </a:rPr>
                        <a:t>     </a:t>
                      </a:r>
                      <a:r>
                        <a:rPr lang="mk-MK" sz="900" dirty="0">
                          <a:effectLst/>
                        </a:rPr>
                        <a:t>придонес за развој на меѓународната соработка на Коиората  </a:t>
                      </a:r>
                      <a:endParaRPr lang="mk-MK" sz="900" dirty="0">
                        <a:effectLst/>
                        <a:latin typeface="Makedonski Tajms" panose="02027200000000000000" pitchFamily="18" charset="0"/>
                        <a:ea typeface="Times New Roman" panose="02020603050405020304" pitchFamily="18" charset="0"/>
                        <a:cs typeface="Times New Roman" panose="02020603050405020304" pitchFamily="18" charset="0"/>
                      </a:endParaRPr>
                    </a:p>
                  </a:txBody>
                  <a:tcPr marL="19748" marR="19748" marT="0" marB="0"/>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c hMerge="1">
                  <a:txBody>
                    <a:bodyPr/>
                    <a:lstStyle/>
                    <a:p>
                      <a:endParaRPr lang="mk-MK"/>
                    </a:p>
                  </a:txBody>
                  <a:tcPr/>
                </a:tc>
              </a:tr>
            </a:tbl>
          </a:graphicData>
        </a:graphic>
      </p:graphicFrame>
      <p:sp>
        <p:nvSpPr>
          <p:cNvPr id="5" name="Rectangle 4"/>
          <p:cNvSpPr/>
          <p:nvPr/>
        </p:nvSpPr>
        <p:spPr>
          <a:xfrm>
            <a:off x="4394522" y="134144"/>
            <a:ext cx="3269594" cy="510061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dirty="0"/>
          </a:p>
        </p:txBody>
      </p:sp>
      <p:sp>
        <p:nvSpPr>
          <p:cNvPr id="3" name="Rectangle 2"/>
          <p:cNvSpPr/>
          <p:nvPr/>
        </p:nvSpPr>
        <p:spPr>
          <a:xfrm>
            <a:off x="-304478" y="134144"/>
            <a:ext cx="4724400" cy="5105400"/>
          </a:xfrm>
          <a:prstGeom prst="rect">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dirty="0" smtClean="0"/>
              <a:t>Награди и </a:t>
            </a:r>
          </a:p>
          <a:p>
            <a:pPr algn="ctr"/>
            <a:r>
              <a:rPr lang="mk-MK" dirty="0" smtClean="0"/>
              <a:t>Признанија по повод</a:t>
            </a:r>
          </a:p>
          <a:p>
            <a:pPr algn="ctr"/>
            <a:endParaRPr lang="mk-MK" dirty="0"/>
          </a:p>
          <a:p>
            <a:pPr algn="ctr"/>
            <a:r>
              <a:rPr lang="mk-MK" sz="2800" dirty="0" smtClean="0"/>
              <a:t>10</a:t>
            </a:r>
            <a:r>
              <a:rPr lang="mk-MK" dirty="0" smtClean="0"/>
              <a:t> години </a:t>
            </a:r>
            <a:endParaRPr lang="mk-MK" dirty="0"/>
          </a:p>
        </p:txBody>
      </p:sp>
    </p:spTree>
    <p:extLst>
      <p:ext uri="{BB962C8B-B14F-4D97-AF65-F5344CB8AC3E}">
        <p14:creationId xmlns:p14="http://schemas.microsoft.com/office/powerpoint/2010/main" val="400585836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300" y="0"/>
            <a:ext cx="7391400" cy="5168341"/>
          </a:xfrm>
        </p:spPr>
      </p:pic>
      <p:sp>
        <p:nvSpPr>
          <p:cNvPr id="5" name="Rectangle 4"/>
          <p:cNvSpPr/>
          <p:nvPr/>
        </p:nvSpPr>
        <p:spPr>
          <a:xfrm>
            <a:off x="876300" y="3410744"/>
            <a:ext cx="7391400" cy="1600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sz="4000" dirty="0" smtClean="0"/>
              <a:t>                   </a:t>
            </a:r>
            <a:r>
              <a:rPr lang="mk-MK" sz="11500" dirty="0" smtClean="0">
                <a:solidFill>
                  <a:srgbClr val="9B8F5B"/>
                </a:solidFill>
              </a:rPr>
              <a:t>10</a:t>
            </a:r>
            <a:r>
              <a:rPr lang="mk-MK" sz="4000" dirty="0" smtClean="0">
                <a:solidFill>
                  <a:srgbClr val="9B8F5B"/>
                </a:solidFill>
              </a:rPr>
              <a:t> </a:t>
            </a:r>
            <a:r>
              <a:rPr lang="mk-MK" sz="3200" dirty="0" smtClean="0">
                <a:solidFill>
                  <a:srgbClr val="9B8F5B"/>
                </a:solidFill>
              </a:rPr>
              <a:t>години</a:t>
            </a:r>
            <a:endParaRPr lang="mk-MK" sz="3200" dirty="0">
              <a:solidFill>
                <a:srgbClr val="9B8F5B"/>
              </a:solidFill>
            </a:endParaRPr>
          </a:p>
        </p:txBody>
      </p:sp>
    </p:spTree>
    <p:extLst>
      <p:ext uri="{BB962C8B-B14F-4D97-AF65-F5344CB8AC3E}">
        <p14:creationId xmlns:p14="http://schemas.microsoft.com/office/powerpoint/2010/main" val="17318874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3" name="Content Placeholder 2"/>
          <p:cNvSpPr>
            <a:spLocks noGrp="1"/>
          </p:cNvSpPr>
          <p:nvPr>
            <p:ph idx="1"/>
          </p:nvPr>
        </p:nvSpPr>
        <p:spPr>
          <a:xfrm>
            <a:off x="304800" y="2039144"/>
            <a:ext cx="8458200" cy="2895600"/>
          </a:xfrm>
          <a:solidFill>
            <a:srgbClr val="C00000"/>
          </a:solidFill>
        </p:spPr>
        <p:txBody>
          <a:bodyPr>
            <a:noAutofit/>
          </a:bodyPr>
          <a:lstStyle/>
          <a:p>
            <a:pPr algn="ctr">
              <a:buNone/>
            </a:pPr>
            <a:r>
              <a:rPr lang="mk-MK" sz="8800" b="1" spc="870" dirty="0" smtClean="0">
                <a:ln w="22225">
                  <a:solidFill>
                    <a:schemeClr val="accent2"/>
                  </a:solidFill>
                  <a:prstDash val="solid"/>
                </a:ln>
                <a:solidFill>
                  <a:schemeClr val="accent2">
                    <a:lumMod val="40000"/>
                    <a:lumOff val="60000"/>
                  </a:schemeClr>
                </a:solidFill>
              </a:rPr>
              <a:t>НАГРАДИ</a:t>
            </a:r>
          </a:p>
          <a:p>
            <a:pPr algn="ctr">
              <a:buNone/>
            </a:pPr>
            <a:r>
              <a:rPr lang="mk-MK" sz="8800" b="1" spc="870" dirty="0" smtClean="0">
                <a:ln w="22225">
                  <a:solidFill>
                    <a:schemeClr val="accent2"/>
                  </a:solidFill>
                  <a:prstDash val="solid"/>
                </a:ln>
                <a:solidFill>
                  <a:schemeClr val="accent2">
                    <a:lumMod val="40000"/>
                    <a:lumOff val="60000"/>
                  </a:schemeClr>
                </a:solidFill>
              </a:rPr>
              <a:t>2017</a:t>
            </a:r>
          </a:p>
        </p:txBody>
      </p:sp>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65667568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042872" y="1600729"/>
            <a:ext cx="3659009" cy="25289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2569" y="1605042"/>
            <a:ext cx="4564519" cy="2800767"/>
          </a:xfrm>
          <a:prstGeom prst="rect">
            <a:avLst/>
          </a:prstGeom>
          <a:noFill/>
        </p:spPr>
        <p:txBody>
          <a:bodyPr wrap="none" rtlCol="0">
            <a:spAutoFit/>
          </a:bodyPr>
          <a:lstStyle/>
          <a:p>
            <a:pPr algn="ctr"/>
            <a:r>
              <a:rPr lang="mk-MK" sz="3600" b="1" dirty="0" smtClean="0">
                <a:latin typeface="Arial Narrow" panose="020B0606020202030204" pitchFamily="34" charset="0"/>
              </a:rPr>
              <a:t>НАГРАДА</a:t>
            </a:r>
            <a:endParaRPr lang="mk-MK" b="1" dirty="0" smtClean="0">
              <a:latin typeface="Arial Narrow" panose="020B0606020202030204" pitchFamily="34" charset="0"/>
            </a:endParaRPr>
          </a:p>
          <a:p>
            <a:pPr algn="ctr"/>
            <a:r>
              <a:rPr lang="mk-MK" dirty="0" smtClean="0">
                <a:latin typeface="Arial Narrow" panose="020B0606020202030204" pitchFamily="34" charset="0"/>
              </a:rPr>
              <a:t>именувана</a:t>
            </a:r>
          </a:p>
          <a:p>
            <a:pPr algn="ctr"/>
            <a:r>
              <a:rPr lang="mk-MK" sz="2000" dirty="0" smtClean="0">
                <a:solidFill>
                  <a:srgbClr val="FF0000"/>
                </a:solidFill>
                <a:latin typeface="Arial" panose="020B0604020202020204" pitchFamily="34" charset="0"/>
                <a:cs typeface="Arial" panose="020B0604020202020204" pitchFamily="34" charset="0"/>
              </a:rPr>
              <a:t>Проф.д-р Александар-Цане Ангелов</a:t>
            </a:r>
          </a:p>
          <a:p>
            <a:pPr algn="ctr"/>
            <a:endParaRPr lang="mk-MK" dirty="0">
              <a:solidFill>
                <a:srgbClr val="FF0000"/>
              </a:solidFill>
              <a:latin typeface="Arial Narrow" panose="020B0606020202030204" pitchFamily="34" charset="0"/>
            </a:endParaRPr>
          </a:p>
          <a:p>
            <a:pPr algn="ctr"/>
            <a:r>
              <a:rPr lang="mk-MK" dirty="0" smtClean="0">
                <a:latin typeface="Arial Narrow" panose="020B0606020202030204" pitchFamily="34" charset="0"/>
              </a:rPr>
              <a:t>се доделува на</a:t>
            </a:r>
          </a:p>
          <a:p>
            <a:pPr algn="ctr"/>
            <a:endParaRPr lang="mk-MK" dirty="0" smtClean="0">
              <a:solidFill>
                <a:srgbClr val="FF0000"/>
              </a:solidFill>
              <a:latin typeface="Arial Narrow" panose="020B0606020202030204" pitchFamily="34" charset="0"/>
            </a:endParaRPr>
          </a:p>
          <a:p>
            <a:pPr algn="ctr"/>
            <a:r>
              <a:rPr lang="mk-MK" sz="2800" b="1" dirty="0" smtClean="0">
                <a:latin typeface="Arial Narrow" panose="020B0606020202030204" pitchFamily="34" charset="0"/>
              </a:rPr>
              <a:t>М-р Влатко Коцевски</a:t>
            </a:r>
            <a:br>
              <a:rPr lang="mk-MK" sz="2800" b="1" dirty="0" smtClean="0">
                <a:latin typeface="Arial Narrow" panose="020B0606020202030204" pitchFamily="34" charset="0"/>
              </a:rPr>
            </a:br>
            <a:r>
              <a:rPr lang="mk-MK" sz="2000" b="1" dirty="0" smtClean="0">
                <a:solidFill>
                  <a:schemeClr val="tx1">
                    <a:lumMod val="50000"/>
                    <a:lumOff val="50000"/>
                  </a:schemeClr>
                </a:solidFill>
                <a:latin typeface="Arial Narrow" panose="020B0606020202030204" pitchFamily="34" charset="0"/>
              </a:rPr>
              <a:t>дипломиран </a:t>
            </a:r>
            <a:r>
              <a:rPr lang="mk-MK" sz="2000" b="1" dirty="0">
                <a:solidFill>
                  <a:schemeClr val="tx1">
                    <a:lumMod val="50000"/>
                    <a:lumOff val="50000"/>
                  </a:schemeClr>
                </a:solidFill>
                <a:latin typeface="Arial Narrow" panose="020B0606020202030204" pitchFamily="34" charset="0"/>
              </a:rPr>
              <a:t>градежен инженер </a:t>
            </a:r>
            <a:endParaRPr lang="en-US" sz="2000" b="1" dirty="0">
              <a:solidFill>
                <a:schemeClr val="tx1">
                  <a:lumMod val="50000"/>
                  <a:lumOff val="50000"/>
                </a:schemeClr>
              </a:solidFill>
              <a:latin typeface="Arial Narrow" panose="020B0606020202030204" pitchFamily="34" charset="0"/>
            </a:endParaRPr>
          </a:p>
        </p:txBody>
      </p:sp>
    </p:spTree>
    <p:extLst>
      <p:ext uri="{BB962C8B-B14F-4D97-AF65-F5344CB8AC3E}">
        <p14:creationId xmlns:p14="http://schemas.microsoft.com/office/powerpoint/2010/main" val="427894622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2209800" y="1277144"/>
            <a:ext cx="6705600" cy="2616101"/>
          </a:xfrm>
          <a:prstGeom prst="rect">
            <a:avLst/>
          </a:prstGeom>
          <a:noFill/>
        </p:spPr>
        <p:txBody>
          <a:bodyPr wrap="square" rtlCol="0">
            <a:spAutoFit/>
          </a:bodyPr>
          <a:lstStyle/>
          <a:p>
            <a:pPr algn="just"/>
            <a:r>
              <a:rPr lang="mk-MK" sz="2400" b="1" dirty="0" smtClean="0">
                <a:latin typeface="Arial Narrow" panose="020B0606020202030204" pitchFamily="34" charset="0"/>
              </a:rPr>
              <a:t>М-р Влатко Коцевски</a:t>
            </a:r>
            <a:r>
              <a:rPr lang="ru-RU" sz="2400" b="1" dirty="0" smtClean="0">
                <a:latin typeface="Arial Narrow" panose="020B0606020202030204" pitchFamily="34" charset="0"/>
              </a:rPr>
              <a:t>, </a:t>
            </a:r>
            <a:r>
              <a:rPr lang="ru-RU" sz="2400" dirty="0" smtClean="0">
                <a:latin typeface="Arial Narrow" panose="020B0606020202030204" pitchFamily="34" charset="0"/>
              </a:rPr>
              <a:t>дипл.град.инж.</a:t>
            </a:r>
            <a:endParaRPr lang="en-US" sz="2400" dirty="0" smtClean="0">
              <a:latin typeface="Arial Narrow" panose="020B0606020202030204" pitchFamily="34" charset="0"/>
            </a:endParaRPr>
          </a:p>
          <a:p>
            <a:pPr algn="just"/>
            <a:r>
              <a:rPr lang="ru-RU" sz="1400" dirty="0" smtClean="0"/>
              <a:t>Роден е 1965 година.  Своето стручно образование го стекнува на Градежниот факултет</a:t>
            </a:r>
            <a:r>
              <a:rPr lang="mk-MK" sz="1400" dirty="0" smtClean="0"/>
              <a:t>т</a:t>
            </a:r>
            <a:r>
              <a:rPr lang="ru-RU" sz="1400" dirty="0" smtClean="0"/>
              <a:t> во Скопје. Магистрира во 2012 година на ИЗИИС, а од 2012 е докторанд на Градежниот факултет во Скопје. </a:t>
            </a:r>
          </a:p>
          <a:p>
            <a:r>
              <a:rPr lang="ru-RU" sz="1400" dirty="0" smtClean="0"/>
              <a:t>Во 1991 се вработува во Гранит каде како главен проектант има проектирано 1330 објекти од високоградба,</a:t>
            </a:r>
            <a:r>
              <a:rPr lang="en-US" sz="1400" dirty="0" smtClean="0"/>
              <a:t> </a:t>
            </a:r>
            <a:r>
              <a:rPr lang="mk-MK" sz="1400" dirty="0" smtClean="0"/>
              <a:t>140 мостови и ревидирано преку 830 објекти од високоградба и мостоградба. </a:t>
            </a:r>
          </a:p>
          <a:p>
            <a:pPr algn="just"/>
            <a:r>
              <a:rPr lang="mk-MK" sz="1400" dirty="0" smtClean="0"/>
              <a:t>Од 2001 па до денес е основач и управител на фирмата Статика 001, специјализирана за статичко и асеизмичко проектирање на објекти. Од 2011 е предавач на Факултетот за архитектура и дизајн при Универзитетот Американ Колеџ во Скопје.</a:t>
            </a:r>
            <a:endParaRPr lang="ru-RU" sz="1400" dirty="0"/>
          </a:p>
        </p:txBody>
      </p:sp>
      <p:pic>
        <p:nvPicPr>
          <p:cNvPr id="12" name="Picture 11"/>
          <p:cNvPicPr/>
          <p:nvPr/>
        </p:nvPicPr>
        <p:blipFill>
          <a:blip r:embed="rId5">
            <a:extLst>
              <a:ext uri="{28A0092B-C50C-407E-A947-70E740481C1C}">
                <a14:useLocalDpi xmlns:a14="http://schemas.microsoft.com/office/drawing/2010/main" val="0"/>
              </a:ext>
            </a:extLst>
          </a:blip>
          <a:stretch>
            <a:fillRect/>
          </a:stretch>
        </p:blipFill>
        <p:spPr bwMode="auto">
          <a:xfrm>
            <a:off x="381000" y="1675021"/>
            <a:ext cx="1566445" cy="1566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3618799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152400" y="1605042"/>
            <a:ext cx="4640273" cy="3108543"/>
          </a:xfrm>
          <a:prstGeom prst="rect">
            <a:avLst/>
          </a:prstGeom>
          <a:noFill/>
        </p:spPr>
        <p:txBody>
          <a:bodyPr wrap="square" rtlCol="0">
            <a:spAutoFit/>
          </a:bodyPr>
          <a:lstStyle/>
          <a:p>
            <a:pPr algn="ctr"/>
            <a:r>
              <a:rPr lang="mk-MK" sz="3600" b="1" dirty="0" smtClean="0">
                <a:latin typeface="Arial Narrow" panose="020B0606020202030204" pitchFamily="34" charset="0"/>
              </a:rPr>
              <a:t>НАГРАДА</a:t>
            </a:r>
            <a:endParaRPr lang="mk-MK" b="1" dirty="0" smtClean="0">
              <a:latin typeface="Arial Narrow" panose="020B0606020202030204" pitchFamily="34" charset="0"/>
            </a:endParaRPr>
          </a:p>
          <a:p>
            <a:pPr algn="ctr"/>
            <a:r>
              <a:rPr lang="mk-MK" dirty="0" smtClean="0">
                <a:latin typeface="Arial Narrow" panose="020B0606020202030204" pitchFamily="34" charset="0"/>
              </a:rPr>
              <a:t>именувана</a:t>
            </a:r>
          </a:p>
          <a:p>
            <a:pPr algn="ctr"/>
            <a:r>
              <a:rPr lang="mk-MK" sz="2000" dirty="0" smtClean="0">
                <a:solidFill>
                  <a:srgbClr val="FF0000"/>
                </a:solidFill>
                <a:latin typeface="Arial" panose="020B0604020202020204" pitchFamily="34" charset="0"/>
                <a:cs typeface="Arial" panose="020B0604020202020204" pitchFamily="34" charset="0"/>
              </a:rPr>
              <a:t>Проф. Борис Чипан</a:t>
            </a:r>
          </a:p>
          <a:p>
            <a:pPr algn="ctr"/>
            <a:r>
              <a:rPr lang="mk-MK" dirty="0" smtClean="0">
                <a:latin typeface="Arial Narrow" panose="020B0606020202030204" pitchFamily="34" charset="0"/>
              </a:rPr>
              <a:t>се доделува на</a:t>
            </a:r>
          </a:p>
          <a:p>
            <a:pPr algn="ctr"/>
            <a:r>
              <a:rPr lang="mk-MK" sz="3200" b="1" dirty="0" smtClean="0">
                <a:latin typeface="Arial Narrow" panose="020B0606020202030204" pitchFamily="34" charset="0"/>
              </a:rPr>
              <a:t>Миодраг Радоњиќ – Бато</a:t>
            </a:r>
          </a:p>
          <a:p>
            <a:pPr algn="ctr"/>
            <a:r>
              <a:rPr lang="mk-MK" sz="2000" b="1" dirty="0">
                <a:solidFill>
                  <a:schemeClr val="tx1">
                    <a:lumMod val="50000"/>
                    <a:lumOff val="50000"/>
                  </a:schemeClr>
                </a:solidFill>
                <a:latin typeface="Arial Narrow" panose="020B0606020202030204" pitchFamily="34" charset="0"/>
              </a:rPr>
              <a:t>дипломиран инженер архитект</a:t>
            </a:r>
            <a:endParaRPr lang="mk-MK" sz="2000" b="1" dirty="0" smtClean="0">
              <a:latin typeface="Arial Narrow" panose="020B0606020202030204" pitchFamily="34" charset="0"/>
            </a:endParaRPr>
          </a:p>
          <a:p>
            <a:pPr algn="ctr"/>
            <a:r>
              <a:rPr lang="mk-MK" sz="3200" b="1" dirty="0" smtClean="0">
                <a:latin typeface="Arial Narrow" panose="020B0606020202030204" pitchFamily="34" charset="0"/>
              </a:rPr>
              <a:t>Ранчо Христов</a:t>
            </a:r>
            <a:r>
              <a:rPr lang="en-US" sz="3200" b="1" dirty="0" smtClean="0">
                <a:latin typeface="Arial Narrow" panose="020B0606020202030204" pitchFamily="34" charset="0"/>
              </a:rPr>
              <a:t/>
            </a:r>
            <a:br>
              <a:rPr lang="en-US" sz="3200" b="1" dirty="0" smtClean="0">
                <a:latin typeface="Arial Narrow" panose="020B0606020202030204" pitchFamily="34" charset="0"/>
              </a:rPr>
            </a:br>
            <a:r>
              <a:rPr lang="mk-MK" sz="2000" b="1" dirty="0" smtClean="0">
                <a:solidFill>
                  <a:schemeClr val="tx1">
                    <a:lumMod val="50000"/>
                    <a:lumOff val="50000"/>
                  </a:schemeClr>
                </a:solidFill>
                <a:latin typeface="Arial Narrow" panose="020B0606020202030204" pitchFamily="34" charset="0"/>
              </a:rPr>
              <a:t>дипломиран инженер архитект</a:t>
            </a:r>
            <a:endParaRPr lang="en-US" sz="2000" b="1" dirty="0">
              <a:solidFill>
                <a:schemeClr val="tx1">
                  <a:lumMod val="50000"/>
                  <a:lumOff val="50000"/>
                </a:schemeClr>
              </a:solidFill>
              <a:latin typeface="Arial Narrow" panose="020B0606020202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8311" y="1589566"/>
            <a:ext cx="3671301" cy="2548781"/>
          </a:xfrm>
          <a:prstGeom prst="rect">
            <a:avLst/>
          </a:prstGeom>
        </p:spPr>
      </p:pic>
    </p:spTree>
    <p:extLst>
      <p:ext uri="{BB962C8B-B14F-4D97-AF65-F5344CB8AC3E}">
        <p14:creationId xmlns:p14="http://schemas.microsoft.com/office/powerpoint/2010/main" val="1800436781"/>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2209800" y="1297215"/>
            <a:ext cx="6629400" cy="3693319"/>
          </a:xfrm>
          <a:prstGeom prst="rect">
            <a:avLst/>
          </a:prstGeom>
          <a:noFill/>
        </p:spPr>
        <p:txBody>
          <a:bodyPr wrap="square" rtlCol="0">
            <a:spAutoFit/>
          </a:bodyPr>
          <a:lstStyle/>
          <a:p>
            <a:pPr algn="r"/>
            <a:r>
              <a:rPr lang="mk-MK" sz="2400" b="1" dirty="0" smtClean="0">
                <a:latin typeface="Arial Narrow" panose="020B0606020202030204" pitchFamily="34" charset="0"/>
              </a:rPr>
              <a:t>Миодраг Радоњиќ-Бато и Ранчо Христов</a:t>
            </a:r>
          </a:p>
          <a:p>
            <a:pPr algn="r"/>
            <a:r>
              <a:rPr lang="ru-RU" sz="1400" dirty="0" smtClean="0"/>
              <a:t>Миодраг </a:t>
            </a:r>
            <a:r>
              <a:rPr lang="ru-RU" sz="1400" dirty="0"/>
              <a:t>Радоњиќ е роден 1949 во Хрватска, додека Ранчо Христов е роден 1951 во Скопје. Додека архитект Миодраг работи од 1977 до 1991 како главен проектант во Републичкиот завод за урбанизам, Ранчо Христов од 1980 до 1991 работи во Маврово проект како главен проектант и шеф на проектантската група. Во 1991 година заеднички ја создаваат фирмата Ателје Ајвар, кои како ко-сопственици и проектанти до денес работат на изработка на архитектонски проекти, координација на изведби, ревизија, супервизија и истражувања на пазарот. Добитници се на бројни награди и признанија во Македонија и надвор од нејзините граници.</a:t>
            </a:r>
          </a:p>
          <a:p>
            <a:pPr algn="r"/>
            <a:r>
              <a:rPr lang="ru-RU" sz="1400" dirty="0"/>
              <a:t>Поважните објекти на кои заедно работеле се следните:</a:t>
            </a:r>
          </a:p>
          <a:p>
            <a:pPr algn="r"/>
            <a:r>
              <a:rPr lang="ru-RU" sz="1400" dirty="0" smtClean="0"/>
              <a:t>Деловен </a:t>
            </a:r>
            <a:r>
              <a:rPr lang="ru-RU" sz="1400" dirty="0"/>
              <a:t>објект МакАутоСтар, Скопје (во изградба), </a:t>
            </a:r>
            <a:r>
              <a:rPr lang="ru-RU" sz="1400" dirty="0" smtClean="0"/>
              <a:t>Хотел </a:t>
            </a:r>
            <a:r>
              <a:rPr lang="ru-RU" sz="1400" dirty="0"/>
              <a:t>Илинден, Крушево</a:t>
            </a:r>
            <a:r>
              <a:rPr lang="ru-RU" sz="1400" dirty="0" smtClean="0"/>
              <a:t>, Катна </a:t>
            </a:r>
            <a:r>
              <a:rPr lang="ru-RU" sz="1400" dirty="0"/>
              <a:t>гаража АБ во нас. Аеродром, Скопје, </a:t>
            </a:r>
            <a:r>
              <a:rPr lang="ru-RU" sz="1400" dirty="0" smtClean="0"/>
              <a:t>Куќа </a:t>
            </a:r>
            <a:r>
              <a:rPr lang="ru-RU" sz="1400" dirty="0"/>
              <a:t>на УНЕСКО </a:t>
            </a:r>
            <a:endParaRPr lang="ru-RU" sz="1400" dirty="0" smtClean="0"/>
          </a:p>
          <a:p>
            <a:pPr algn="r"/>
            <a:r>
              <a:rPr lang="ru-RU" sz="1400" dirty="0" smtClean="0"/>
              <a:t>(</a:t>
            </a:r>
            <a:r>
              <a:rPr lang="ru-RU" sz="1400" dirty="0"/>
              <a:t>Музеј Мала Станица) во </a:t>
            </a:r>
            <a:r>
              <a:rPr lang="ru-RU" sz="1400" dirty="0" smtClean="0"/>
              <a:t>Скопје, Станбени </a:t>
            </a:r>
            <a:r>
              <a:rPr lang="ru-RU" sz="1400" dirty="0"/>
              <a:t>згради и куќи во Скопје, </a:t>
            </a:r>
          </a:p>
          <a:p>
            <a:pPr algn="r"/>
            <a:r>
              <a:rPr lang="ru-RU" sz="1400" dirty="0" smtClean="0"/>
              <a:t>Повеќе </a:t>
            </a:r>
            <a:r>
              <a:rPr lang="ru-RU" sz="1400" dirty="0"/>
              <a:t>архитектонски конкурси меѓу кои и Конкурсот за Градска куќа на град Скопје со проф. Борис Чипан по чие име е именувана </a:t>
            </a:r>
            <a:r>
              <a:rPr lang="ru-RU" sz="1400" dirty="0" smtClean="0"/>
              <a:t>наградата.</a:t>
            </a:r>
            <a:endParaRPr lang="ru-RU" sz="1400" dirty="0"/>
          </a:p>
        </p:txBody>
      </p:sp>
      <p:pic>
        <p:nvPicPr>
          <p:cNvPr id="10" name="yiv4068607860yui_3_16_0_1_1418809730040_49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7200" y="1581944"/>
            <a:ext cx="1608087" cy="1561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574831"/>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253285" y="1605042"/>
            <a:ext cx="4463081" cy="2800767"/>
          </a:xfrm>
          <a:prstGeom prst="rect">
            <a:avLst/>
          </a:prstGeom>
          <a:noFill/>
        </p:spPr>
        <p:txBody>
          <a:bodyPr wrap="none" rtlCol="0">
            <a:spAutoFit/>
          </a:bodyPr>
          <a:lstStyle/>
          <a:p>
            <a:pPr algn="ctr"/>
            <a:r>
              <a:rPr lang="mk-MK" sz="3600" b="1" dirty="0" smtClean="0">
                <a:latin typeface="Arial Narrow" panose="020B0606020202030204" pitchFamily="34" charset="0"/>
              </a:rPr>
              <a:t>НАГРАДА</a:t>
            </a:r>
            <a:endParaRPr lang="mk-MK" b="1" dirty="0" smtClean="0">
              <a:latin typeface="Arial Narrow" panose="020B0606020202030204" pitchFamily="34" charset="0"/>
            </a:endParaRPr>
          </a:p>
          <a:p>
            <a:pPr algn="ctr"/>
            <a:r>
              <a:rPr lang="mk-MK" dirty="0" smtClean="0">
                <a:latin typeface="Arial Narrow" panose="020B0606020202030204" pitchFamily="34" charset="0"/>
              </a:rPr>
              <a:t>именувана</a:t>
            </a:r>
          </a:p>
          <a:p>
            <a:pPr algn="ctr">
              <a:buNone/>
            </a:pPr>
            <a:r>
              <a:rPr lang="mk-MK" sz="2000" dirty="0" smtClean="0">
                <a:solidFill>
                  <a:srgbClr val="FF0000"/>
                </a:solidFill>
                <a:latin typeface="Arial" panose="020B0604020202020204" pitchFamily="34" charset="0"/>
                <a:cs typeface="Arial" panose="020B0604020202020204" pitchFamily="34" charset="0"/>
              </a:rPr>
              <a:t>Проф. д-р Станимир </a:t>
            </a:r>
            <a:r>
              <a:rPr lang="mk-MK" sz="2000" dirty="0">
                <a:solidFill>
                  <a:srgbClr val="FF0000"/>
                </a:solidFill>
                <a:latin typeface="Arial" panose="020B0604020202020204" pitchFamily="34" charset="0"/>
                <a:cs typeface="Arial" panose="020B0604020202020204" pitchFamily="34" charset="0"/>
              </a:rPr>
              <a:t>Јовановски</a:t>
            </a:r>
            <a:endParaRPr lang="en-US" sz="2000" dirty="0">
              <a:solidFill>
                <a:srgbClr val="FF0000"/>
              </a:solidFill>
              <a:latin typeface="Arial" panose="020B0604020202020204" pitchFamily="34" charset="0"/>
              <a:cs typeface="Arial" panose="020B0604020202020204" pitchFamily="34" charset="0"/>
            </a:endParaRPr>
          </a:p>
          <a:p>
            <a:pPr algn="ctr"/>
            <a:endParaRPr lang="mk-MK" dirty="0">
              <a:solidFill>
                <a:srgbClr val="FF0000"/>
              </a:solidFill>
              <a:latin typeface="Arial Narrow" panose="020B0606020202030204" pitchFamily="34" charset="0"/>
            </a:endParaRPr>
          </a:p>
          <a:p>
            <a:pPr algn="ctr"/>
            <a:r>
              <a:rPr lang="mk-MK" dirty="0" smtClean="0">
                <a:latin typeface="Arial Narrow" panose="020B0606020202030204" pitchFamily="34" charset="0"/>
              </a:rPr>
              <a:t>се доделува на</a:t>
            </a:r>
          </a:p>
          <a:p>
            <a:pPr algn="ctr"/>
            <a:endParaRPr lang="mk-MK" dirty="0" smtClean="0">
              <a:solidFill>
                <a:srgbClr val="FF0000"/>
              </a:solidFill>
              <a:latin typeface="Arial Narrow" panose="020B0606020202030204" pitchFamily="34" charset="0"/>
            </a:endParaRPr>
          </a:p>
          <a:p>
            <a:pPr algn="ctr"/>
            <a:r>
              <a:rPr lang="mk-MK" sz="2800" b="1" spc="200" dirty="0" smtClean="0">
                <a:latin typeface="Arial Narrow" panose="020B0606020202030204" pitchFamily="34" charset="0"/>
              </a:rPr>
              <a:t>Дејан Петковиќ</a:t>
            </a:r>
            <a:r>
              <a:rPr lang="mk-MK" sz="2800" b="1" dirty="0" smtClean="0">
                <a:latin typeface="Arial Narrow" panose="020B0606020202030204" pitchFamily="34" charset="0"/>
              </a:rPr>
              <a:t/>
            </a:r>
            <a:br>
              <a:rPr lang="mk-MK" sz="2800" b="1" dirty="0" smtClean="0">
                <a:latin typeface="Arial Narrow" panose="020B0606020202030204" pitchFamily="34" charset="0"/>
              </a:rPr>
            </a:br>
            <a:r>
              <a:rPr lang="mk-MK" sz="2000" b="1" dirty="0">
                <a:solidFill>
                  <a:schemeClr val="tx1">
                    <a:lumMod val="50000"/>
                    <a:lumOff val="50000"/>
                  </a:schemeClr>
                </a:solidFill>
                <a:latin typeface="Arial Narrow" panose="020B0606020202030204" pitchFamily="34" charset="0"/>
              </a:rPr>
              <a:t>дипломиран инженер по електротехника</a:t>
            </a:r>
            <a:endParaRPr lang="en-US" sz="2000" b="1" dirty="0">
              <a:solidFill>
                <a:schemeClr val="tx1">
                  <a:lumMod val="50000"/>
                  <a:lumOff val="50000"/>
                </a:schemeClr>
              </a:solidFill>
              <a:latin typeface="Arial Narrow" panose="020B0606020202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8911" y="1596626"/>
            <a:ext cx="3670102" cy="2527657"/>
          </a:xfrm>
          <a:prstGeom prst="rect">
            <a:avLst/>
          </a:prstGeom>
        </p:spPr>
      </p:pic>
    </p:spTree>
    <p:extLst>
      <p:ext uri="{BB962C8B-B14F-4D97-AF65-F5344CB8AC3E}">
        <p14:creationId xmlns:p14="http://schemas.microsoft.com/office/powerpoint/2010/main" val="307371568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2209800" y="1291546"/>
            <a:ext cx="6477000" cy="3477875"/>
          </a:xfrm>
          <a:prstGeom prst="rect">
            <a:avLst/>
          </a:prstGeom>
          <a:noFill/>
        </p:spPr>
        <p:txBody>
          <a:bodyPr wrap="square" rtlCol="0">
            <a:spAutoFit/>
          </a:bodyPr>
          <a:lstStyle/>
          <a:p>
            <a:r>
              <a:rPr lang="mk-MK" sz="2400" b="1" dirty="0" smtClean="0">
                <a:latin typeface="Arial Narrow" panose="020B0606020202030204" pitchFamily="34" charset="0"/>
              </a:rPr>
              <a:t>Дејан Петковиќ</a:t>
            </a:r>
            <a:br>
              <a:rPr lang="mk-MK" sz="2400" b="1" dirty="0" smtClean="0">
                <a:latin typeface="Arial Narrow" panose="020B0606020202030204" pitchFamily="34" charset="0"/>
              </a:rPr>
            </a:br>
            <a:r>
              <a:rPr lang="ru-RU" sz="1400" dirty="0" smtClean="0"/>
              <a:t>Роде</a:t>
            </a:r>
            <a:r>
              <a:rPr lang="mk-MK" sz="1400" dirty="0" smtClean="0"/>
              <a:t>н</a:t>
            </a:r>
            <a:r>
              <a:rPr lang="ru-RU" sz="1400" dirty="0" smtClean="0"/>
              <a:t> </a:t>
            </a:r>
            <a:r>
              <a:rPr lang="en-US" sz="1400" dirty="0" smtClean="0"/>
              <a:t>e</a:t>
            </a:r>
            <a:r>
              <a:rPr lang="ru-RU" sz="1400" dirty="0" smtClean="0"/>
              <a:t> 19</a:t>
            </a:r>
            <a:r>
              <a:rPr lang="en-US" sz="1400" dirty="0" smtClean="0"/>
              <a:t>70</a:t>
            </a:r>
            <a:r>
              <a:rPr lang="ru-RU" sz="1400" dirty="0" smtClean="0"/>
              <a:t> </a:t>
            </a:r>
            <a:r>
              <a:rPr lang="ru-RU" sz="1400" dirty="0"/>
              <a:t>година во </a:t>
            </a:r>
            <a:r>
              <a:rPr lang="mk-MK" sz="1400" dirty="0" smtClean="0"/>
              <a:t>Скопје</a:t>
            </a:r>
            <a:r>
              <a:rPr lang="ru-RU" sz="1400" dirty="0" smtClean="0"/>
              <a:t>.</a:t>
            </a:r>
            <a:endParaRPr lang="ru-RU" sz="1400" dirty="0"/>
          </a:p>
          <a:p>
            <a:pPr algn="just"/>
            <a:r>
              <a:rPr lang="ru-RU" sz="1400" dirty="0" smtClean="0"/>
              <a:t>Дипломира електротехничкиот </a:t>
            </a:r>
            <a:r>
              <a:rPr lang="ru-RU" sz="1400" dirty="0"/>
              <a:t>факултет </a:t>
            </a:r>
            <a:r>
              <a:rPr lang="ru-RU" sz="1400" dirty="0" smtClean="0"/>
              <a:t>во </a:t>
            </a:r>
            <a:r>
              <a:rPr lang="ru-RU" sz="1400" dirty="0"/>
              <a:t>Скопје.</a:t>
            </a:r>
          </a:p>
          <a:p>
            <a:pPr algn="just"/>
            <a:r>
              <a:rPr lang="ru-RU" sz="1400" dirty="0" smtClean="0"/>
              <a:t>Своето работно искуство го стекнува во фирмата РЕЛИСИС каде во 2000 година започнува како директор на продажба и бизнис релации со клиенти, за да веќе во 2002 е упареден како технички директор, а од 2007 година до денес работи како генерален дирекор во компанијата. Неговото портфолио се состои во </a:t>
            </a:r>
            <a:r>
              <a:rPr lang="mk-MK" sz="1400" dirty="0"/>
              <a:t>изведба и одржување на ел</a:t>
            </a:r>
            <a:r>
              <a:rPr lang="en-US" sz="1400" dirty="0"/>
              <a:t>e</a:t>
            </a:r>
            <a:r>
              <a:rPr lang="mk-MK" sz="1400" dirty="0"/>
              <a:t>ктрични и телекомуникациски мрежни инфраструктурни системи</a:t>
            </a:r>
            <a:r>
              <a:rPr lang="en-GB" sz="1400" dirty="0"/>
              <a:t>.</a:t>
            </a:r>
            <a:r>
              <a:rPr lang="mk-MK" sz="1400" dirty="0"/>
              <a:t> Водење на проекти од полето на интегрирани електротехнички инсталации како и  структурно каблирање, засновани на високи технички </a:t>
            </a:r>
            <a:r>
              <a:rPr lang="mk-MK" sz="1400" dirty="0" smtClean="0"/>
              <a:t>стандарди.</a:t>
            </a:r>
            <a:endParaRPr lang="ru-RU" sz="1400" dirty="0" smtClean="0"/>
          </a:p>
          <a:p>
            <a:pPr algn="just"/>
            <a:r>
              <a:rPr lang="ru-RU" sz="1400" dirty="0" smtClean="0"/>
              <a:t>Како позначајни проекти на кои работел се: </a:t>
            </a:r>
            <a:r>
              <a:rPr lang="ru-RU" sz="1400" dirty="0"/>
              <a:t>ГЕНТЕРМ Прилеп, ТИРЗ индустриска зона, </a:t>
            </a:r>
            <a:r>
              <a:rPr lang="en-GB" sz="1400" dirty="0"/>
              <a:t>“</a:t>
            </a:r>
            <a:r>
              <a:rPr lang="mk-MK" sz="1400" dirty="0"/>
              <a:t>Водовод и Канализација</a:t>
            </a:r>
            <a:r>
              <a:rPr lang="en-GB" sz="1400" dirty="0" smtClean="0"/>
              <a:t>”</a:t>
            </a:r>
            <a:r>
              <a:rPr lang="mk-MK" sz="1400" dirty="0" smtClean="0"/>
              <a:t> - електротехнички </a:t>
            </a:r>
            <a:r>
              <a:rPr lang="mk-MK" sz="1400" dirty="0"/>
              <a:t>инсталации и системи на управна </a:t>
            </a:r>
            <a:r>
              <a:rPr lang="mk-MK" sz="1400" dirty="0" smtClean="0"/>
              <a:t>зграда, </a:t>
            </a:r>
            <a:r>
              <a:rPr lang="mk-MK" sz="1400" dirty="0"/>
              <a:t>Државна </a:t>
            </a:r>
            <a:r>
              <a:rPr lang="mk-MK" sz="1400" dirty="0" smtClean="0"/>
              <a:t>Кардиохирургија во Скопје, Технички гасови Скопје, Магацини за оружје во МВР и многу други.</a:t>
            </a:r>
            <a:endParaRPr lang="ru-RU" sz="1400" dirty="0"/>
          </a:p>
        </p:txBody>
      </p:sp>
      <p:pic>
        <p:nvPicPr>
          <p:cNvPr id="1026" name="yiv4068607860yui_3_16_0_1_1418809730040_493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715060"/>
            <a:ext cx="1447800" cy="1760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32051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7838"/>
            <a:ext cx="8229600" cy="857250"/>
          </a:xfrm>
        </p:spPr>
        <p:txBody>
          <a:bodyPr>
            <a:normAutofit/>
          </a:bodyPr>
          <a:lstStyle/>
          <a:p>
            <a:r>
              <a:rPr lang="mk-MK" sz="2800" dirty="0" smtClean="0"/>
              <a:t>Дел од Европското семејство</a:t>
            </a:r>
            <a:endParaRPr lang="en-US" sz="2800" dirty="0"/>
          </a:p>
        </p:txBody>
      </p:sp>
      <p:pic>
        <p:nvPicPr>
          <p:cNvPr id="4" name="Picture 8" descr="ecec-Logo 04"/>
          <p:cNvPicPr>
            <a:picLocks noGrp="1" noChangeAspect="1" noChangeArrowheads="1"/>
          </p:cNvPicPr>
          <p:nvPr>
            <p:ph idx="1"/>
          </p:nvPr>
        </p:nvPicPr>
        <p:blipFill>
          <a:blip r:embed="rId2" cstate="print"/>
          <a:srcRect/>
          <a:stretch>
            <a:fillRect/>
          </a:stretch>
        </p:blipFill>
        <p:spPr bwMode="auto">
          <a:xfrm>
            <a:off x="2857488" y="858032"/>
            <a:ext cx="3487254" cy="34558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399158" y="1605042"/>
            <a:ext cx="4171335" cy="2800767"/>
          </a:xfrm>
          <a:prstGeom prst="rect">
            <a:avLst/>
          </a:prstGeom>
          <a:noFill/>
        </p:spPr>
        <p:txBody>
          <a:bodyPr wrap="none" rtlCol="0">
            <a:spAutoFit/>
          </a:bodyPr>
          <a:lstStyle/>
          <a:p>
            <a:pPr algn="ctr"/>
            <a:r>
              <a:rPr lang="mk-MK" sz="3600" b="1" dirty="0" smtClean="0">
                <a:latin typeface="Arial Narrow" panose="020B0606020202030204" pitchFamily="34" charset="0"/>
              </a:rPr>
              <a:t>НАГРАДА</a:t>
            </a:r>
            <a:endParaRPr lang="mk-MK" b="1" dirty="0" smtClean="0">
              <a:latin typeface="Arial Narrow" panose="020B0606020202030204" pitchFamily="34" charset="0"/>
            </a:endParaRPr>
          </a:p>
          <a:p>
            <a:pPr algn="ctr"/>
            <a:r>
              <a:rPr lang="mk-MK" dirty="0" smtClean="0">
                <a:latin typeface="Arial Narrow" panose="020B0606020202030204" pitchFamily="34" charset="0"/>
              </a:rPr>
              <a:t>именувана</a:t>
            </a:r>
          </a:p>
          <a:p>
            <a:pPr algn="r">
              <a:buNone/>
            </a:pPr>
            <a:r>
              <a:rPr lang="mk-MK" sz="2000" dirty="0">
                <a:solidFill>
                  <a:srgbClr val="FF0000"/>
                </a:solidFill>
              </a:rPr>
              <a:t>Проф. </a:t>
            </a:r>
            <a:r>
              <a:rPr lang="mk-MK" sz="2000" dirty="0" smtClean="0">
                <a:solidFill>
                  <a:srgbClr val="FF0000"/>
                </a:solidFill>
              </a:rPr>
              <a:t>д-р Илија </a:t>
            </a:r>
            <a:r>
              <a:rPr lang="mk-MK" sz="2000" dirty="0">
                <a:solidFill>
                  <a:srgbClr val="FF0000"/>
                </a:solidFill>
              </a:rPr>
              <a:t>Черепналковски</a:t>
            </a:r>
            <a:endParaRPr lang="en-US" sz="2000" dirty="0">
              <a:solidFill>
                <a:srgbClr val="FF0000"/>
              </a:solidFill>
            </a:endParaRPr>
          </a:p>
          <a:p>
            <a:pPr algn="ctr"/>
            <a:endParaRPr lang="mk-MK" dirty="0">
              <a:solidFill>
                <a:srgbClr val="FF0000"/>
              </a:solidFill>
              <a:latin typeface="Arial Narrow" panose="020B0606020202030204" pitchFamily="34" charset="0"/>
            </a:endParaRPr>
          </a:p>
          <a:p>
            <a:pPr algn="ctr"/>
            <a:r>
              <a:rPr lang="mk-MK" dirty="0" smtClean="0">
                <a:latin typeface="Arial Narrow" panose="020B0606020202030204" pitchFamily="34" charset="0"/>
              </a:rPr>
              <a:t>се доделува на</a:t>
            </a:r>
          </a:p>
          <a:p>
            <a:pPr algn="ctr"/>
            <a:endParaRPr lang="mk-MK" dirty="0" smtClean="0">
              <a:solidFill>
                <a:srgbClr val="FF0000"/>
              </a:solidFill>
              <a:latin typeface="Arial Narrow" panose="020B0606020202030204" pitchFamily="34" charset="0"/>
            </a:endParaRPr>
          </a:p>
          <a:p>
            <a:pPr algn="ctr"/>
            <a:r>
              <a:rPr lang="mk-MK" sz="2800" b="1" spc="190" dirty="0" smtClean="0">
                <a:latin typeface="Arial Narrow" panose="020B0606020202030204" pitchFamily="34" charset="0"/>
              </a:rPr>
              <a:t>Алекса Томовски</a:t>
            </a:r>
          </a:p>
          <a:p>
            <a:pPr algn="ctr"/>
            <a:r>
              <a:rPr lang="mk-MK" sz="2000" b="1" dirty="0" smtClean="0">
                <a:solidFill>
                  <a:schemeClr val="tx1">
                    <a:lumMod val="50000"/>
                    <a:lumOff val="50000"/>
                  </a:schemeClr>
                </a:solidFill>
                <a:latin typeface="Arial Narrow" panose="020B0606020202030204" pitchFamily="34" charset="0"/>
              </a:rPr>
              <a:t>дипломиран машински инженер </a:t>
            </a:r>
            <a:endParaRPr lang="en-US" sz="2000" b="1" dirty="0">
              <a:solidFill>
                <a:schemeClr val="tx1">
                  <a:lumMod val="50000"/>
                  <a:lumOff val="50000"/>
                </a:schemeClr>
              </a:solidFill>
              <a:latin typeface="Arial Narrow" panose="020B060602020203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24985" y="1592377"/>
            <a:ext cx="3677955" cy="25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04770"/>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11" name="TextBox 10"/>
          <p:cNvSpPr txBox="1"/>
          <p:nvPr/>
        </p:nvSpPr>
        <p:spPr>
          <a:xfrm>
            <a:off x="2209800" y="1339945"/>
            <a:ext cx="6781800" cy="3477875"/>
          </a:xfrm>
          <a:prstGeom prst="rect">
            <a:avLst/>
          </a:prstGeom>
          <a:noFill/>
        </p:spPr>
        <p:txBody>
          <a:bodyPr wrap="square" rtlCol="0">
            <a:spAutoFit/>
          </a:bodyPr>
          <a:lstStyle/>
          <a:p>
            <a:r>
              <a:rPr lang="mk-MK" sz="2400" b="1" dirty="0" smtClean="0">
                <a:latin typeface="Arial Narrow" panose="020B0606020202030204" pitchFamily="34" charset="0"/>
              </a:rPr>
              <a:t>Алекса Томовски</a:t>
            </a:r>
          </a:p>
          <a:p>
            <a:pPr algn="r"/>
            <a:r>
              <a:rPr lang="ru-RU" sz="1400" dirty="0" smtClean="0"/>
              <a:t>Роден </a:t>
            </a:r>
            <a:r>
              <a:rPr lang="ru-RU" sz="1400" dirty="0"/>
              <a:t>e во </a:t>
            </a:r>
            <a:r>
              <a:rPr lang="ru-RU" sz="1400" dirty="0" smtClean="0"/>
              <a:t>Тетово 1956 година. Со </a:t>
            </a:r>
            <a:r>
              <a:rPr lang="ru-RU" sz="1400" dirty="0"/>
              <a:t>високо образование се стекнал на Машинскиот Факултет во Скопје на насоката Термотехника и Термоенергетика каде дипломорал во </a:t>
            </a:r>
            <a:r>
              <a:rPr lang="ru-RU" sz="1400" dirty="0" smtClean="0"/>
              <a:t>1980 </a:t>
            </a:r>
            <a:r>
              <a:rPr lang="ru-RU" sz="1400" dirty="0"/>
              <a:t>година . </a:t>
            </a:r>
            <a:r>
              <a:rPr lang="ru-RU" sz="1400" dirty="0" smtClean="0"/>
              <a:t>Својот </a:t>
            </a:r>
            <a:r>
              <a:rPr lang="ru-RU" sz="1400" dirty="0"/>
              <a:t>професионален пат го започнал во </a:t>
            </a:r>
            <a:r>
              <a:rPr lang="ru-RU" sz="1400" dirty="0" smtClean="0"/>
              <a:t>Електрометал Тетово, потоа Комунапроект како проектант и надзор за да во 1991 година ја оформи фирмата БАР Е.Ц.Е. каде до ден денеска работи на проекти и консултантски услуги во делот на животната средина, енергетиката, енергетската ефикасност, и машинството во Македонија и на меѓународно ниво. Како </a:t>
            </a:r>
            <a:r>
              <a:rPr lang="ru-RU" sz="1400" dirty="0"/>
              <a:t>позначајни проекти на кои работел се</a:t>
            </a:r>
            <a:r>
              <a:rPr lang="ru-RU" sz="1400" dirty="0" smtClean="0"/>
              <a:t>:</a:t>
            </a:r>
          </a:p>
          <a:p>
            <a:pPr algn="r"/>
            <a:r>
              <a:rPr lang="mk-MK" sz="1400" dirty="0"/>
              <a:t>Решенија за енергетски и еколошки перфоманси на енергетски и индустриски постројки во РЕК Битола, Тетекс, Скопски легури, </a:t>
            </a:r>
            <a:r>
              <a:rPr lang="mk-MK" sz="1400" dirty="0" smtClean="0"/>
              <a:t>Југохром; </a:t>
            </a:r>
            <a:r>
              <a:rPr lang="mk-MK" sz="1400" dirty="0"/>
              <a:t>П</a:t>
            </a:r>
            <a:r>
              <a:rPr lang="mk-MK" sz="1400" dirty="0" smtClean="0"/>
              <a:t>роекти </a:t>
            </a:r>
            <a:r>
              <a:rPr lang="mk-MK" sz="1400" dirty="0"/>
              <a:t>на </a:t>
            </a:r>
            <a:r>
              <a:rPr lang="mk-MK" sz="1400" dirty="0" smtClean="0"/>
              <a:t>згради, </a:t>
            </a:r>
            <a:r>
              <a:rPr lang="mk-MK" sz="1400" dirty="0"/>
              <a:t>како: Универзитет на ЈИ Европа, Народна банка, комплекси на гранични премини во Македонија и </a:t>
            </a:r>
            <a:r>
              <a:rPr lang="mk-MK" sz="1400" dirty="0" smtClean="0"/>
              <a:t>Албанија, Клиничка </a:t>
            </a:r>
            <a:r>
              <a:rPr lang="mk-MK" sz="1400" dirty="0"/>
              <a:t>болница Тетово, Клиничка болница во </a:t>
            </a:r>
            <a:r>
              <a:rPr lang="mk-MK" sz="1400" dirty="0" smtClean="0"/>
              <a:t>Каваја. Пречистителни станици во Штип, Гевгелија и Прилеп.</a:t>
            </a:r>
          </a:p>
          <a:p>
            <a:pPr algn="r"/>
            <a:r>
              <a:rPr lang="mk-MK" sz="1400" dirty="0" smtClean="0"/>
              <a:t>Објавувани </a:t>
            </a:r>
            <a:r>
              <a:rPr lang="mk-MK" sz="1400" dirty="0"/>
              <a:t>трудови и статии во Македонија и Полска</a:t>
            </a:r>
            <a:r>
              <a:rPr lang="mk-MK" sz="1400" dirty="0" smtClean="0"/>
              <a:t>.</a:t>
            </a:r>
            <a:endParaRPr lang="mk-MK" sz="14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8489" y="1784717"/>
            <a:ext cx="1406822" cy="1776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9" name="Group 8"/>
          <p:cNvGrpSpPr/>
          <p:nvPr/>
        </p:nvGrpSpPr>
        <p:grpSpPr>
          <a:xfrm>
            <a:off x="533400" y="286544"/>
            <a:ext cx="8534400" cy="1066800"/>
            <a:chOff x="381000" y="134144"/>
            <a:chExt cx="8534400" cy="106680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12" name="TextBox 11"/>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13" name="Straight Connector 12"/>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4242384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39144"/>
            <a:ext cx="8229600" cy="990600"/>
          </a:xfrm>
        </p:spPr>
        <p:txBody>
          <a:bodyPr>
            <a:noAutofit/>
          </a:bodyPr>
          <a:lstStyle/>
          <a:p>
            <a:pPr algn="ctr">
              <a:buNone/>
            </a:pPr>
            <a:r>
              <a:rPr lang="mk-MK" sz="6600" b="1" spc="1340" dirty="0" smtClean="0">
                <a:solidFill>
                  <a:srgbClr val="FF0000"/>
                </a:solidFill>
                <a:effectLst>
                  <a:outerShdw blurRad="38100" dist="38100" dir="2700000" algn="tl">
                    <a:srgbClr val="000000">
                      <a:alpha val="43137"/>
                    </a:srgbClr>
                  </a:outerShdw>
                </a:effectLst>
              </a:rPr>
              <a:t>ПЛАКЕТИ</a:t>
            </a:r>
            <a:endParaRPr lang="mk-MK" sz="6600" b="1" spc="1340" dirty="0">
              <a:solidFill>
                <a:srgbClr val="FF0000"/>
              </a:solidFill>
              <a:effectLst>
                <a:outerShdw blurRad="38100" dist="38100" dir="2700000" algn="tl">
                  <a:srgbClr val="000000">
                    <a:alpha val="43137"/>
                  </a:srgbClr>
                </a:outerShdw>
              </a:effectLst>
            </a:endParaRPr>
          </a:p>
          <a:p>
            <a:pPr algn="ctr">
              <a:buNone/>
            </a:pPr>
            <a:r>
              <a:rPr lang="mk-MK" sz="6600" b="1" spc="1340" dirty="0" smtClean="0">
                <a:solidFill>
                  <a:srgbClr val="FF0000"/>
                </a:solidFill>
                <a:effectLst>
                  <a:outerShdw blurRad="38100" dist="38100" dir="2700000" algn="tl">
                    <a:srgbClr val="000000">
                      <a:alpha val="43137"/>
                    </a:srgbClr>
                  </a:outerShdw>
                </a:effectLst>
              </a:rPr>
              <a:t>2017</a:t>
            </a:r>
          </a:p>
        </p:txBody>
      </p:sp>
      <p:grpSp>
        <p:nvGrpSpPr>
          <p:cNvPr id="4" name="Group 3"/>
          <p:cNvGrpSpPr/>
          <p:nvPr/>
        </p:nvGrpSpPr>
        <p:grpSpPr>
          <a:xfrm>
            <a:off x="381000" y="134144"/>
            <a:ext cx="8534400" cy="1066800"/>
            <a:chOff x="381000" y="134144"/>
            <a:chExt cx="8534400" cy="10668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6" name="TextBox 5"/>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7" name="Straight Connector 6"/>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74607718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533400" y="1150031"/>
            <a:ext cx="8610600" cy="4255011"/>
          </a:xfrm>
          <a:prstGeom prst="rect">
            <a:avLst/>
          </a:prstGeom>
          <a:noFill/>
        </p:spPr>
        <p:txBody>
          <a:bodyPr wrap="square" rtlCol="0">
            <a:spAutoFit/>
          </a:bodyPr>
          <a:lstStyle/>
          <a:p>
            <a:pPr algn="ctr"/>
            <a:r>
              <a:rPr lang="mk-MK" sz="3600" b="1" dirty="0" smtClean="0">
                <a:solidFill>
                  <a:srgbClr val="FF0000"/>
                </a:solidFill>
                <a:effectLst>
                  <a:outerShdw blurRad="38100" dist="38100" dir="2700000" algn="tl">
                    <a:srgbClr val="000000">
                      <a:alpha val="43137"/>
                    </a:srgbClr>
                  </a:outerShdw>
                </a:effectLst>
                <a:latin typeface="StobiSansCn Medium" pitchFamily="50" charset="0"/>
              </a:rPr>
              <a:t>ПЛАКЕТИ ЗА РАЗВОЈ НА КОМОРАТА</a:t>
            </a:r>
          </a:p>
          <a:p>
            <a:pPr algn="ctr"/>
            <a:endParaRPr lang="mk-MK" sz="1200" b="1" dirty="0" smtClean="0">
              <a:effectLst>
                <a:outerShdw blurRad="38100" dist="38100" dir="2700000" algn="tl">
                  <a:srgbClr val="000000">
                    <a:alpha val="43137"/>
                  </a:srgbClr>
                </a:outerShdw>
              </a:effectLst>
              <a:latin typeface="StobiSansCn Medium" pitchFamily="50" charset="0"/>
            </a:endParaRPr>
          </a:p>
          <a:p>
            <a:pPr>
              <a:lnSpc>
                <a:spcPts val="3300"/>
              </a:lnSpc>
            </a:pPr>
            <a:r>
              <a:rPr lang="mk-MK" sz="2400" b="1" dirty="0" smtClean="0">
                <a:effectLst>
                  <a:outerShdw blurRad="38100" dist="38100" dir="2700000" algn="tl">
                    <a:srgbClr val="000000">
                      <a:alpha val="43137"/>
                    </a:srgbClr>
                  </a:outerShdw>
                </a:effectLst>
                <a:latin typeface="StobiSansCn Medium" pitchFamily="50" charset="0"/>
              </a:rPr>
              <a:t>Реџеп Асани, </a:t>
            </a:r>
            <a:r>
              <a:rPr lang="mk-MK" sz="2000" dirty="0" smtClean="0">
                <a:effectLst>
                  <a:outerShdw blurRad="38100" dist="38100" dir="2700000" algn="tl">
                    <a:srgbClr val="000000">
                      <a:alpha val="43137"/>
                    </a:srgbClr>
                  </a:outerShdw>
                </a:effectLst>
                <a:latin typeface="Arial Narrow" panose="020B0606020202030204" pitchFamily="34" charset="0"/>
              </a:rPr>
              <a:t>претходен претседател на Собранието на Комората</a:t>
            </a:r>
          </a:p>
          <a:p>
            <a:pPr>
              <a:lnSpc>
                <a:spcPts val="3300"/>
              </a:lnSpc>
            </a:pPr>
            <a:r>
              <a:rPr lang="mk-MK" sz="2400" b="1" dirty="0" smtClean="0">
                <a:effectLst>
                  <a:outerShdw blurRad="38100" dist="38100" dir="2700000" algn="tl">
                    <a:srgbClr val="000000">
                      <a:alpha val="43137"/>
                    </a:srgbClr>
                  </a:outerShdw>
                </a:effectLst>
                <a:latin typeface="StobiSansCn Medium" pitchFamily="50" charset="0"/>
              </a:rPr>
              <a:t>М-р Блашко Димитров, </a:t>
            </a:r>
            <a:r>
              <a:rPr lang="mk-MK" sz="2000" dirty="0" smtClean="0">
                <a:effectLst>
                  <a:outerShdw blurRad="38100" dist="38100" dir="2700000" algn="tl">
                    <a:srgbClr val="000000">
                      <a:alpha val="43137"/>
                    </a:srgbClr>
                  </a:outerShdw>
                </a:effectLst>
                <a:latin typeface="Arial Narrow" panose="020B0606020202030204" pitchFamily="34" charset="0"/>
              </a:rPr>
              <a:t>претходен претседател на Комората</a:t>
            </a:r>
          </a:p>
          <a:p>
            <a:pPr>
              <a:lnSpc>
                <a:spcPts val="2700"/>
              </a:lnSpc>
            </a:pPr>
            <a:r>
              <a:rPr lang="mk-MK" sz="2400" b="1" dirty="0" smtClean="0">
                <a:effectLst>
                  <a:outerShdw blurRad="38100" dist="38100" dir="2700000" algn="tl">
                    <a:srgbClr val="000000">
                      <a:alpha val="43137"/>
                    </a:srgbClr>
                  </a:outerShdw>
                </a:effectLst>
                <a:latin typeface="StobiSansCn Medium" pitchFamily="50" charset="0"/>
              </a:rPr>
              <a:t>Д-р Миле Станковски, </a:t>
            </a:r>
            <a:r>
              <a:rPr lang="mk-MK" sz="2000" dirty="0" smtClean="0">
                <a:effectLst>
                  <a:outerShdw blurRad="38100" dist="38100" dir="2700000" algn="tl">
                    <a:srgbClr val="000000">
                      <a:alpha val="43137"/>
                    </a:srgbClr>
                  </a:outerShdw>
                </a:effectLst>
                <a:latin typeface="Arial Narrow" panose="020B0606020202030204" pitchFamily="34" charset="0"/>
              </a:rPr>
              <a:t>претходен претседател на ПО Електротехника и</a:t>
            </a:r>
          </a:p>
          <a:p>
            <a:pPr>
              <a:lnSpc>
                <a:spcPts val="2700"/>
              </a:lnSpc>
            </a:pPr>
            <a:r>
              <a:rPr lang="mk-MK" sz="2000" dirty="0" smtClean="0">
                <a:effectLst>
                  <a:outerShdw blurRad="38100" dist="38100" dir="2700000" algn="tl">
                    <a:srgbClr val="000000">
                      <a:alpha val="43137"/>
                    </a:srgbClr>
                  </a:outerShdw>
                </a:effectLst>
                <a:latin typeface="Arial Narrow" panose="020B0606020202030204" pitchFamily="34" charset="0"/>
              </a:rPr>
              <a:t>                                                   претседател на Собранието на Комората</a:t>
            </a:r>
          </a:p>
          <a:p>
            <a:pPr>
              <a:lnSpc>
                <a:spcPts val="3300"/>
              </a:lnSpc>
            </a:pPr>
            <a:r>
              <a:rPr lang="mk-MK" sz="2400" b="1" dirty="0" smtClean="0">
                <a:effectLst>
                  <a:outerShdw blurRad="38100" dist="38100" dir="2700000" algn="tl">
                    <a:srgbClr val="000000">
                      <a:alpha val="43137"/>
                    </a:srgbClr>
                  </a:outerShdw>
                </a:effectLst>
                <a:latin typeface="StobiSansCn Medium" pitchFamily="50" charset="0"/>
              </a:rPr>
              <a:t>Ратко Станојковски, </a:t>
            </a:r>
            <a:r>
              <a:rPr lang="mk-MK" sz="2000" dirty="0" smtClean="0">
                <a:effectLst>
                  <a:outerShdw blurRad="38100" dist="38100" dir="2700000" algn="tl">
                    <a:srgbClr val="000000">
                      <a:alpha val="43137"/>
                    </a:srgbClr>
                  </a:outerShdw>
                </a:effectLst>
                <a:latin typeface="Arial Narrow" panose="020B0606020202030204" pitchFamily="34" charset="0"/>
              </a:rPr>
              <a:t>поранешен заменик претседател на Собранието</a:t>
            </a:r>
          </a:p>
          <a:p>
            <a:pPr>
              <a:lnSpc>
                <a:spcPts val="2700"/>
              </a:lnSpc>
            </a:pPr>
            <a:r>
              <a:rPr lang="mk-MK" sz="2400" b="1" dirty="0" smtClean="0">
                <a:effectLst>
                  <a:outerShdw blurRad="38100" dist="38100" dir="2700000" algn="tl">
                    <a:srgbClr val="000000">
                      <a:alpha val="43137"/>
                    </a:srgbClr>
                  </a:outerShdw>
                </a:effectLst>
                <a:latin typeface="StobiSansCn Medium" pitchFamily="50" charset="0"/>
              </a:rPr>
              <a:t>М-р Жаклина Ангеловска, </a:t>
            </a:r>
            <a:r>
              <a:rPr lang="mk-MK" sz="2000" dirty="0" smtClean="0">
                <a:effectLst>
                  <a:outerShdw blurRad="38100" dist="38100" dir="2700000" algn="tl">
                    <a:srgbClr val="000000">
                      <a:alpha val="43137"/>
                    </a:srgbClr>
                  </a:outerShdw>
                </a:effectLst>
                <a:latin typeface="Arial Narrow" panose="020B0606020202030204" pitchFamily="34" charset="0"/>
              </a:rPr>
              <a:t>прва и актуелна преседателка на</a:t>
            </a:r>
          </a:p>
          <a:p>
            <a:pPr>
              <a:lnSpc>
                <a:spcPts val="2700"/>
              </a:lnSpc>
            </a:pPr>
            <a:r>
              <a:rPr lang="mk-MK" sz="2000" dirty="0">
                <a:effectLst>
                  <a:outerShdw blurRad="38100" dist="38100" dir="2700000" algn="tl">
                    <a:srgbClr val="000000">
                      <a:alpha val="43137"/>
                    </a:srgbClr>
                  </a:outerShdw>
                </a:effectLst>
                <a:latin typeface="Arial Narrow" panose="020B0606020202030204" pitchFamily="34" charset="0"/>
              </a:rPr>
              <a:t> </a:t>
            </a:r>
            <a:r>
              <a:rPr lang="mk-MK" sz="2000" dirty="0" smtClean="0">
                <a:effectLst>
                  <a:outerShdw blurRad="38100" dist="38100" dir="2700000" algn="tl">
                    <a:srgbClr val="000000">
                      <a:alpha val="43137"/>
                    </a:srgbClr>
                  </a:outerShdw>
                </a:effectLst>
                <a:latin typeface="Arial Narrow" panose="020B0606020202030204" pitchFamily="34" charset="0"/>
              </a:rPr>
              <a:t>                                                           професионалното оделение за урбанизам и   </a:t>
            </a:r>
          </a:p>
          <a:p>
            <a:pPr>
              <a:lnSpc>
                <a:spcPts val="2700"/>
              </a:lnSpc>
            </a:pPr>
            <a:r>
              <a:rPr lang="mk-MK" sz="2000" dirty="0">
                <a:effectLst>
                  <a:outerShdw blurRad="38100" dist="38100" dir="2700000" algn="tl">
                    <a:srgbClr val="000000">
                      <a:alpha val="43137"/>
                    </a:srgbClr>
                  </a:outerShdw>
                </a:effectLst>
                <a:latin typeface="Arial Narrow" panose="020B0606020202030204" pitchFamily="34" charset="0"/>
              </a:rPr>
              <a:t> </a:t>
            </a:r>
            <a:r>
              <a:rPr lang="mk-MK" sz="2000" dirty="0" smtClean="0">
                <a:effectLst>
                  <a:outerShdw blurRad="38100" dist="38100" dir="2700000" algn="tl">
                    <a:srgbClr val="000000">
                      <a:alpha val="43137"/>
                    </a:srgbClr>
                  </a:outerShdw>
                </a:effectLst>
                <a:latin typeface="Arial Narrow" panose="020B0606020202030204" pitchFamily="34" charset="0"/>
              </a:rPr>
              <a:t>                                                           просторно планирање</a:t>
            </a:r>
          </a:p>
          <a:p>
            <a:pPr algn="ctr">
              <a:lnSpc>
                <a:spcPts val="3300"/>
              </a:lnSpc>
            </a:pPr>
            <a:endParaRPr lang="mk-MK" sz="2400" b="1" dirty="0">
              <a:effectLst>
                <a:outerShdw blurRad="38100" dist="38100" dir="2700000" algn="tl">
                  <a:srgbClr val="000000">
                    <a:alpha val="43137"/>
                  </a:srgbClr>
                </a:outerShdw>
              </a:effectLst>
              <a:latin typeface="StobiSansCn Medium" pitchFamily="50" charset="0"/>
            </a:endParaRPr>
          </a:p>
        </p:txBody>
      </p:sp>
    </p:spTree>
    <p:extLst>
      <p:ext uri="{BB962C8B-B14F-4D97-AF65-F5344CB8AC3E}">
        <p14:creationId xmlns:p14="http://schemas.microsoft.com/office/powerpoint/2010/main" val="379168476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533400" y="1322428"/>
            <a:ext cx="8839200" cy="3046988"/>
          </a:xfrm>
          <a:prstGeom prst="rect">
            <a:avLst/>
          </a:prstGeom>
          <a:noFill/>
        </p:spPr>
        <p:txBody>
          <a:bodyPr wrap="square" rtlCol="0">
            <a:spAutoFit/>
          </a:bodyPr>
          <a:lstStyle/>
          <a:p>
            <a:pPr algn="ctr"/>
            <a:r>
              <a:rPr lang="mk-MK" sz="3600" b="1" dirty="0" smtClean="0">
                <a:solidFill>
                  <a:srgbClr val="FF0000"/>
                </a:solidFill>
                <a:effectLst>
                  <a:outerShdw blurRad="38100" dist="38100" dir="2700000" algn="tl">
                    <a:srgbClr val="000000">
                      <a:alpha val="43137"/>
                    </a:srgbClr>
                  </a:outerShdw>
                </a:effectLst>
                <a:latin typeface="StobiSansCn Medium" pitchFamily="50" charset="0"/>
              </a:rPr>
              <a:t>ПЛАКЕТИ ЗА РАЗВОЈ НА КОМОРАТА</a:t>
            </a:r>
          </a:p>
          <a:p>
            <a:endParaRPr lang="mk-MK" sz="2400" b="1" dirty="0" smtClean="0">
              <a:effectLst>
                <a:outerShdw blurRad="38100" dist="38100" dir="2700000" algn="tl">
                  <a:srgbClr val="000000">
                    <a:alpha val="43137"/>
                  </a:srgbClr>
                </a:outerShdw>
              </a:effectLst>
              <a:latin typeface="StobiSansCn Medium" pitchFamily="50" charset="0"/>
            </a:endParaRPr>
          </a:p>
          <a:p>
            <a:r>
              <a:rPr lang="mk-MK" sz="2400" b="1" dirty="0" smtClean="0">
                <a:effectLst>
                  <a:outerShdw blurRad="38100" dist="38100" dir="2700000" algn="tl">
                    <a:srgbClr val="000000">
                      <a:alpha val="43137"/>
                    </a:srgbClr>
                  </a:outerShdw>
                </a:effectLst>
                <a:latin typeface="StobiSansCn Medium" pitchFamily="50" charset="0"/>
              </a:rPr>
              <a:t>Проф. д-р Миле Димитровски, </a:t>
            </a:r>
            <a:r>
              <a:rPr lang="mk-MK" sz="2000" dirty="0" smtClean="0">
                <a:effectLst>
                  <a:outerShdw blurRad="38100" dist="38100" dir="2700000" algn="tl">
                    <a:srgbClr val="000000">
                      <a:alpha val="43137"/>
                    </a:srgbClr>
                  </a:outerShdw>
                </a:effectLst>
                <a:latin typeface="Arial Narrow" panose="020B0606020202030204" pitchFamily="34" charset="0"/>
              </a:rPr>
              <a:t>за развој и унапредување на </a:t>
            </a:r>
          </a:p>
          <a:p>
            <a:r>
              <a:rPr lang="mk-MK" sz="2000" dirty="0">
                <a:effectLst>
                  <a:outerShdw blurRad="38100" dist="38100" dir="2700000" algn="tl">
                    <a:srgbClr val="000000">
                      <a:alpha val="43137"/>
                    </a:srgbClr>
                  </a:outerShdw>
                </a:effectLst>
                <a:latin typeface="Arial Narrow" panose="020B0606020202030204" pitchFamily="34" charset="0"/>
              </a:rPr>
              <a:t> </a:t>
            </a:r>
            <a:r>
              <a:rPr lang="mk-MK" sz="2000" dirty="0" smtClean="0">
                <a:effectLst>
                  <a:outerShdw blurRad="38100" dist="38100" dir="2700000" algn="tl">
                    <a:srgbClr val="000000">
                      <a:alpha val="43137"/>
                    </a:srgbClr>
                  </a:outerShdw>
                </a:effectLst>
                <a:latin typeface="Arial Narrow" panose="020B0606020202030204" pitchFamily="34" charset="0"/>
              </a:rPr>
              <a:t>                                                                     меѓународната позиција на Комората</a:t>
            </a:r>
          </a:p>
          <a:p>
            <a:r>
              <a:rPr lang="mk-MK" sz="2400" b="1" dirty="0" smtClean="0">
                <a:effectLst>
                  <a:outerShdw blurRad="38100" dist="38100" dir="2700000" algn="tl">
                    <a:srgbClr val="000000">
                      <a:alpha val="43137"/>
                    </a:srgbClr>
                  </a:outerShdw>
                </a:effectLst>
                <a:latin typeface="StobiSansCn Medium" pitchFamily="50" charset="0"/>
              </a:rPr>
              <a:t>Проф. д-р Горан Марковски,    </a:t>
            </a:r>
            <a:r>
              <a:rPr lang="mk-MK" sz="2000" dirty="0" smtClean="0">
                <a:effectLst>
                  <a:outerShdw blurRad="38100" dist="38100" dir="2700000" algn="tl">
                    <a:srgbClr val="000000">
                      <a:alpha val="43137"/>
                    </a:srgbClr>
                  </a:outerShdw>
                </a:effectLst>
                <a:latin typeface="Arial Narrow" panose="020B0606020202030204" pitchFamily="34" charset="0"/>
              </a:rPr>
              <a:t>основач и прв и главен </a:t>
            </a:r>
          </a:p>
          <a:p>
            <a:r>
              <a:rPr lang="mk-MK" sz="2000" dirty="0" smtClean="0">
                <a:effectLst>
                  <a:outerShdw blurRad="38100" dist="38100" dir="2700000" algn="tl">
                    <a:srgbClr val="000000">
                      <a:alpha val="43137"/>
                    </a:srgbClr>
                  </a:outerShdw>
                </a:effectLst>
                <a:latin typeface="Arial Narrow" panose="020B0606020202030204" pitchFamily="34" charset="0"/>
              </a:rPr>
              <a:t>                                                                      уредник на ПРЕСИНГ</a:t>
            </a:r>
          </a:p>
          <a:p>
            <a:r>
              <a:rPr lang="mk-MK" sz="2400" b="1" dirty="0" smtClean="0">
                <a:effectLst>
                  <a:outerShdw blurRad="38100" dist="38100" dir="2700000" algn="tl">
                    <a:srgbClr val="000000">
                      <a:alpha val="43137"/>
                    </a:srgbClr>
                  </a:outerShdw>
                </a:effectLst>
                <a:latin typeface="StobiSansCn Medium" pitchFamily="50" charset="0"/>
              </a:rPr>
              <a:t>Проф. д-р Јосиф Јосифовски,   </a:t>
            </a:r>
            <a:r>
              <a:rPr lang="mk-MK" sz="2000" dirty="0" smtClean="0">
                <a:effectLst>
                  <a:outerShdw blurRad="38100" dist="38100" dir="2700000" algn="tl">
                    <a:srgbClr val="000000">
                      <a:alpha val="43137"/>
                    </a:srgbClr>
                  </a:outerShdw>
                </a:effectLst>
                <a:latin typeface="Arial Narrow" panose="020B0606020202030204" pitchFamily="34" charset="0"/>
              </a:rPr>
              <a:t>актуелен главен и одговорен </a:t>
            </a:r>
          </a:p>
          <a:p>
            <a:r>
              <a:rPr lang="mk-MK" sz="2000" dirty="0">
                <a:effectLst>
                  <a:outerShdw blurRad="38100" dist="38100" dir="2700000" algn="tl">
                    <a:srgbClr val="000000">
                      <a:alpha val="43137"/>
                    </a:srgbClr>
                  </a:outerShdw>
                </a:effectLst>
                <a:latin typeface="Arial Narrow" panose="020B0606020202030204" pitchFamily="34" charset="0"/>
              </a:rPr>
              <a:t> </a:t>
            </a:r>
            <a:r>
              <a:rPr lang="mk-MK" sz="2000" dirty="0" smtClean="0">
                <a:effectLst>
                  <a:outerShdw blurRad="38100" dist="38100" dir="2700000" algn="tl">
                    <a:srgbClr val="000000">
                      <a:alpha val="43137"/>
                    </a:srgbClr>
                  </a:outerShdw>
                </a:effectLst>
                <a:latin typeface="Arial Narrow" panose="020B0606020202030204" pitchFamily="34" charset="0"/>
              </a:rPr>
              <a:t>                                                                     уредник на ПРЕСИНГ</a:t>
            </a:r>
            <a:endParaRPr lang="mk-MK" sz="2000"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5925044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0"/>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11" name="TextBox 10"/>
          <p:cNvSpPr txBox="1"/>
          <p:nvPr/>
        </p:nvSpPr>
        <p:spPr>
          <a:xfrm>
            <a:off x="609600" y="1982201"/>
            <a:ext cx="8305800" cy="2585323"/>
          </a:xfrm>
          <a:prstGeom prst="rect">
            <a:avLst/>
          </a:prstGeom>
          <a:noFill/>
        </p:spPr>
        <p:txBody>
          <a:bodyPr wrap="square" rtlCol="0">
            <a:spAutoFit/>
          </a:bodyPr>
          <a:lstStyle/>
          <a:p>
            <a:pPr algn="ctr">
              <a:lnSpc>
                <a:spcPct val="150000"/>
              </a:lnSpc>
            </a:pPr>
            <a:r>
              <a:rPr lang="mk-MK" sz="3600" b="1" dirty="0" smtClean="0">
                <a:solidFill>
                  <a:srgbClr val="FF0000"/>
                </a:solidFill>
                <a:latin typeface="StobiSansCn Regular" pitchFamily="50" charset="0"/>
              </a:rPr>
              <a:t>АРХИТЕКТУРА</a:t>
            </a:r>
          </a:p>
          <a:p>
            <a:pPr marL="36000" algn="ctr">
              <a:lnSpc>
                <a:spcPct val="150000"/>
              </a:lnSpc>
            </a:pPr>
            <a:r>
              <a:rPr lang="mk-MK" sz="3600" dirty="0" smtClean="0">
                <a:latin typeface="StobiSansCn Regular" pitchFamily="50" charset="0"/>
              </a:rPr>
              <a:t>Проф. д-р Страхиња Трпевски</a:t>
            </a:r>
          </a:p>
          <a:p>
            <a:pPr marL="36000" algn="ctr">
              <a:lnSpc>
                <a:spcPct val="150000"/>
              </a:lnSpc>
            </a:pPr>
            <a:r>
              <a:rPr lang="mk-MK" sz="3600" dirty="0" smtClean="0">
                <a:latin typeface="StobiSansCn Regular" pitchFamily="50" charset="0"/>
              </a:rPr>
              <a:t>Д-р Гајур </a:t>
            </a:r>
            <a:r>
              <a:rPr lang="mk-MK" sz="3600" dirty="0">
                <a:latin typeface="StobiSansCn Regular" pitchFamily="50" charset="0"/>
              </a:rPr>
              <a:t>Кадриу</a:t>
            </a:r>
          </a:p>
        </p:txBody>
      </p:sp>
      <p:sp>
        <p:nvSpPr>
          <p:cNvPr id="2" name="TextBox 1"/>
          <p:cNvSpPr txBox="1"/>
          <p:nvPr/>
        </p:nvSpPr>
        <p:spPr>
          <a:xfrm>
            <a:off x="304800" y="1458981"/>
            <a:ext cx="8382000" cy="584775"/>
          </a:xfrm>
          <a:prstGeom prst="rect">
            <a:avLst/>
          </a:prstGeom>
          <a:noFill/>
        </p:spPr>
        <p:txBody>
          <a:bodyPr wrap="square" rtlCol="0">
            <a:spAutoFit/>
          </a:bodyPr>
          <a:lstStyle/>
          <a:p>
            <a:pPr algn="ctr"/>
            <a:r>
              <a:rPr lang="mk-MK" sz="3200" b="1" dirty="0" smtClean="0">
                <a:effectLst>
                  <a:outerShdw blurRad="38100" dist="38100" dir="2700000" algn="tl">
                    <a:srgbClr val="000000">
                      <a:alpha val="43137"/>
                    </a:srgbClr>
                  </a:outerShdw>
                </a:effectLst>
                <a:latin typeface="StobiSansCn Medium" pitchFamily="50" charset="0"/>
              </a:rPr>
              <a:t>ПЛАКЕТИ ЗА РАЗВОЈ НА ИНЖЕНЕРСТВОТО</a:t>
            </a:r>
            <a:endParaRPr lang="mk-MK" sz="3200" b="1" dirty="0">
              <a:effectLst>
                <a:outerShdw blurRad="38100" dist="38100" dir="2700000" algn="tl">
                  <a:srgbClr val="000000">
                    <a:alpha val="43137"/>
                  </a:srgbClr>
                </a:outerShdw>
              </a:effectLst>
              <a:latin typeface="StobiSansCn Medium" pitchFamily="50" charset="0"/>
            </a:endParaRPr>
          </a:p>
        </p:txBody>
      </p:sp>
    </p:spTree>
    <p:extLst>
      <p:ext uri="{BB962C8B-B14F-4D97-AF65-F5344CB8AC3E}">
        <p14:creationId xmlns:p14="http://schemas.microsoft.com/office/powerpoint/2010/main" val="92673349"/>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8944"/>
            <a:ext cx="8229600" cy="4191000"/>
          </a:xfrm>
        </p:spPr>
        <p:txBody>
          <a:bodyPr>
            <a:normAutofit fontScale="92500" lnSpcReduction="20000"/>
          </a:bodyPr>
          <a:lstStyle/>
          <a:p>
            <a:pPr marL="0" indent="0" algn="ctr">
              <a:lnSpc>
                <a:spcPct val="150000"/>
              </a:lnSpc>
              <a:buNone/>
            </a:pPr>
            <a:r>
              <a:rPr lang="mk-MK" b="1" dirty="0">
                <a:effectLst>
                  <a:outerShdw blurRad="38100" dist="38100" dir="2700000" algn="tl">
                    <a:srgbClr val="000000">
                      <a:alpha val="43137"/>
                    </a:srgbClr>
                  </a:outerShdw>
                </a:effectLst>
                <a:latin typeface="StobiSansCn Medium" pitchFamily="50" charset="0"/>
              </a:rPr>
              <a:t>ПЛАКЕТИ ЗА РАЗВОЈ НА ИНЖЕНЕРСТВОТО</a:t>
            </a:r>
          </a:p>
          <a:p>
            <a:pPr marL="0" indent="0" algn="ctr">
              <a:lnSpc>
                <a:spcPct val="150000"/>
              </a:lnSpc>
              <a:buNone/>
            </a:pPr>
            <a:r>
              <a:rPr lang="mk-MK" sz="4200" b="1" dirty="0" smtClean="0">
                <a:solidFill>
                  <a:srgbClr val="0070C0"/>
                </a:solidFill>
                <a:latin typeface="StobiSansCn Regular" pitchFamily="50" charset="0"/>
              </a:rPr>
              <a:t>ГРАДЕЖНИШТВО</a:t>
            </a:r>
            <a:endParaRPr lang="mk-MK" sz="4200" b="1" dirty="0">
              <a:solidFill>
                <a:srgbClr val="0070C0"/>
              </a:solidFill>
              <a:latin typeface="StobiSansCn Regular" pitchFamily="50" charset="0"/>
            </a:endParaRPr>
          </a:p>
          <a:p>
            <a:pPr marL="36000" indent="0" algn="ctr">
              <a:lnSpc>
                <a:spcPct val="150000"/>
              </a:lnSpc>
              <a:buNone/>
            </a:pPr>
            <a:r>
              <a:rPr lang="mk-MK" sz="3900" dirty="0" smtClean="0">
                <a:latin typeface="StobiSansCn Regular" pitchFamily="50" charset="0"/>
              </a:rPr>
              <a:t>Проф. д-р Санде Атанасовски</a:t>
            </a:r>
            <a:endParaRPr lang="mk-MK" sz="3900" dirty="0">
              <a:latin typeface="StobiSansCn Regular" pitchFamily="50" charset="0"/>
            </a:endParaRPr>
          </a:p>
          <a:p>
            <a:pPr marL="36000" indent="0" algn="ctr">
              <a:lnSpc>
                <a:spcPct val="150000"/>
              </a:lnSpc>
              <a:buNone/>
            </a:pPr>
            <a:r>
              <a:rPr lang="mk-MK" sz="3900" dirty="0" smtClean="0">
                <a:latin typeface="StobiSansCn Regular" pitchFamily="50" charset="0"/>
              </a:rPr>
              <a:t>Проф. д-р Тихомир </a:t>
            </a:r>
            <a:r>
              <a:rPr lang="mk-MK" sz="3900" dirty="0">
                <a:latin typeface="StobiSansCn Regular" pitchFamily="50" charset="0"/>
              </a:rPr>
              <a:t>Николовски</a:t>
            </a:r>
          </a:p>
          <a:p>
            <a:pPr marL="36000" indent="0" algn="ctr">
              <a:lnSpc>
                <a:spcPct val="150000"/>
              </a:lnSpc>
              <a:buNone/>
            </a:pPr>
            <a:r>
              <a:rPr lang="mk-MK" sz="3900" dirty="0">
                <a:latin typeface="StobiSansCn Regular" pitchFamily="50" charset="0"/>
              </a:rPr>
              <a:t>Сретен </a:t>
            </a:r>
            <a:r>
              <a:rPr lang="mk-MK" sz="3900" dirty="0" smtClean="0">
                <a:latin typeface="StobiSansCn Regular" pitchFamily="50" charset="0"/>
              </a:rPr>
              <a:t>Метикош, дипл.град.инж.</a:t>
            </a:r>
            <a:endParaRPr lang="mk-MK" sz="3900" dirty="0">
              <a:latin typeface="StobiSansCn Regular" pitchFamily="50" charset="0"/>
            </a:endParaRPr>
          </a:p>
          <a:p>
            <a:endParaRPr lang="mk-MK" dirty="0"/>
          </a:p>
        </p:txBody>
      </p:sp>
    </p:spTree>
    <p:extLst>
      <p:ext uri="{BB962C8B-B14F-4D97-AF65-F5344CB8AC3E}">
        <p14:creationId xmlns:p14="http://schemas.microsoft.com/office/powerpoint/2010/main" val="203120385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k-MK" sz="2800" b="1" dirty="0">
                <a:effectLst>
                  <a:outerShdw blurRad="38100" dist="38100" dir="2700000" algn="tl">
                    <a:srgbClr val="000000">
                      <a:alpha val="43137"/>
                    </a:srgbClr>
                  </a:outerShdw>
                </a:effectLst>
                <a:latin typeface="StobiSansCn Medium" pitchFamily="50" charset="0"/>
              </a:rPr>
              <a:t>ПЛАКЕТИ ЗА РАЗВОЈ НА ИНЖЕНЕРСТВОТО</a:t>
            </a:r>
          </a:p>
        </p:txBody>
      </p:sp>
      <p:sp>
        <p:nvSpPr>
          <p:cNvPr id="3" name="Content Placeholder 2"/>
          <p:cNvSpPr>
            <a:spLocks noGrp="1"/>
          </p:cNvSpPr>
          <p:nvPr>
            <p:ph idx="1"/>
          </p:nvPr>
        </p:nvSpPr>
        <p:spPr>
          <a:xfrm>
            <a:off x="457200" y="896144"/>
            <a:ext cx="8229600" cy="3658394"/>
          </a:xfrm>
        </p:spPr>
        <p:txBody>
          <a:bodyPr>
            <a:normAutofit/>
          </a:bodyPr>
          <a:lstStyle/>
          <a:p>
            <a:pPr marL="0" indent="0" algn="ctr">
              <a:lnSpc>
                <a:spcPct val="150000"/>
              </a:lnSpc>
              <a:buNone/>
            </a:pPr>
            <a:r>
              <a:rPr lang="mk-MK" sz="4000" b="1" dirty="0">
                <a:solidFill>
                  <a:srgbClr val="FFC000"/>
                </a:solidFill>
                <a:latin typeface="StobiSansCn Regular" pitchFamily="50" charset="0"/>
              </a:rPr>
              <a:t>ЕЛЕКТРОТЕХНИКА</a:t>
            </a:r>
          </a:p>
          <a:p>
            <a:pPr marL="36000" indent="0" algn="ctr">
              <a:lnSpc>
                <a:spcPct val="150000"/>
              </a:lnSpc>
              <a:buNone/>
            </a:pPr>
            <a:r>
              <a:rPr lang="mk-MK" dirty="0">
                <a:latin typeface="StobiSansCn Regular" pitchFamily="50" charset="0"/>
              </a:rPr>
              <a:t>Марјан </a:t>
            </a:r>
            <a:r>
              <a:rPr lang="mk-MK" dirty="0" smtClean="0">
                <a:latin typeface="StobiSansCn Regular" pitchFamily="50" charset="0"/>
              </a:rPr>
              <a:t>Давчев, дипл.инж. </a:t>
            </a:r>
            <a:endParaRPr lang="mk-MK" dirty="0">
              <a:latin typeface="StobiSansCn Regular" pitchFamily="50" charset="0"/>
            </a:endParaRPr>
          </a:p>
          <a:p>
            <a:pPr marL="36000" indent="0" algn="ctr">
              <a:lnSpc>
                <a:spcPct val="150000"/>
              </a:lnSpc>
              <a:buNone/>
            </a:pPr>
            <a:r>
              <a:rPr lang="mk-MK" dirty="0">
                <a:latin typeface="StobiSansCn Regular" pitchFamily="50" charset="0"/>
              </a:rPr>
              <a:t>Живка </a:t>
            </a:r>
            <a:r>
              <a:rPr lang="mk-MK" dirty="0" smtClean="0">
                <a:latin typeface="StobiSansCn Regular" pitchFamily="50" charset="0"/>
              </a:rPr>
              <a:t>Димовска, дипл.инж. </a:t>
            </a:r>
            <a:endParaRPr lang="mk-MK" dirty="0">
              <a:latin typeface="StobiSansCn Regular" pitchFamily="50" charset="0"/>
            </a:endParaRPr>
          </a:p>
          <a:p>
            <a:pPr marL="36000" indent="0" algn="ctr">
              <a:lnSpc>
                <a:spcPct val="150000"/>
              </a:lnSpc>
              <a:buNone/>
            </a:pPr>
            <a:r>
              <a:rPr lang="mk-MK" dirty="0">
                <a:latin typeface="StobiSansCn Regular" pitchFamily="50" charset="0"/>
              </a:rPr>
              <a:t>Илија </a:t>
            </a:r>
            <a:r>
              <a:rPr lang="mk-MK" dirty="0" smtClean="0">
                <a:latin typeface="StobiSansCn Regular" pitchFamily="50" charset="0"/>
              </a:rPr>
              <a:t>Балкановски,</a:t>
            </a:r>
            <a:r>
              <a:rPr lang="mk-MK" dirty="0">
                <a:latin typeface="StobiSansCn Regular" pitchFamily="50" charset="0"/>
              </a:rPr>
              <a:t> дипл.инж. </a:t>
            </a:r>
          </a:p>
          <a:p>
            <a:pPr marL="36000" indent="0" algn="ctr">
              <a:lnSpc>
                <a:spcPct val="150000"/>
              </a:lnSpc>
              <a:buNone/>
            </a:pPr>
            <a:endParaRPr lang="mk-MK" dirty="0">
              <a:latin typeface="StobiSansCn Regular" pitchFamily="50" charset="0"/>
            </a:endParaRPr>
          </a:p>
          <a:p>
            <a:endParaRPr lang="mk-MK" dirty="0"/>
          </a:p>
        </p:txBody>
      </p:sp>
    </p:spTree>
    <p:extLst>
      <p:ext uri="{BB962C8B-B14F-4D97-AF65-F5344CB8AC3E}">
        <p14:creationId xmlns:p14="http://schemas.microsoft.com/office/powerpoint/2010/main" val="106892087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277144"/>
            <a:ext cx="8441634" cy="3231654"/>
          </a:xfrm>
          <a:prstGeom prst="rect">
            <a:avLst/>
          </a:prstGeom>
          <a:noFill/>
        </p:spPr>
        <p:txBody>
          <a:bodyPr wrap="square" rtlCol="0">
            <a:spAutoFit/>
          </a:bodyPr>
          <a:lstStyle/>
          <a:p>
            <a:pPr algn="ctr">
              <a:lnSpc>
                <a:spcPct val="150000"/>
              </a:lnSpc>
            </a:pPr>
            <a:r>
              <a:rPr lang="mk-MK" sz="2800" b="1" dirty="0" smtClean="0">
                <a:solidFill>
                  <a:srgbClr val="0070C0"/>
                </a:solidFill>
                <a:latin typeface="StobiSansCn Regular" pitchFamily="50" charset="0"/>
              </a:rPr>
              <a:t>МАШИНСТВО</a:t>
            </a:r>
          </a:p>
          <a:p>
            <a:pPr marL="36000" algn="ctr">
              <a:lnSpc>
                <a:spcPct val="150000"/>
              </a:lnSpc>
            </a:pPr>
            <a:r>
              <a:rPr lang="mk-MK" sz="3600" dirty="0" smtClean="0">
                <a:latin typeface="StobiSansCn Regular" pitchFamily="50" charset="0"/>
              </a:rPr>
              <a:t>Проф. д-р Марко Серафимов</a:t>
            </a:r>
          </a:p>
          <a:p>
            <a:pPr marL="36000" algn="ctr">
              <a:lnSpc>
                <a:spcPct val="150000"/>
              </a:lnSpc>
            </a:pPr>
            <a:r>
              <a:rPr lang="mk-MK" sz="3600" dirty="0" smtClean="0">
                <a:latin typeface="StobiSansCn Regular" pitchFamily="50" charset="0"/>
              </a:rPr>
              <a:t>Проф. д-р Ѓорѓи Тромбев</a:t>
            </a:r>
          </a:p>
          <a:p>
            <a:pPr marL="36000" algn="ctr">
              <a:lnSpc>
                <a:spcPct val="150000"/>
              </a:lnSpc>
            </a:pPr>
            <a:r>
              <a:rPr lang="mk-MK" sz="3600" dirty="0" smtClean="0">
                <a:latin typeface="StobiSansCn Regular" pitchFamily="50" charset="0"/>
              </a:rPr>
              <a:t>М-р Божин Стојчевски</a:t>
            </a:r>
            <a:endParaRPr lang="mk-MK" sz="3600" dirty="0">
              <a:latin typeface="StobiSansCn Regular" pitchFamily="50" charset="0"/>
            </a:endParaRPr>
          </a:p>
        </p:txBody>
      </p:sp>
      <p:sp>
        <p:nvSpPr>
          <p:cNvPr id="2" name="TextBox 1"/>
          <p:cNvSpPr txBox="1"/>
          <p:nvPr/>
        </p:nvSpPr>
        <p:spPr>
          <a:xfrm>
            <a:off x="1524000" y="438944"/>
            <a:ext cx="6531429" cy="461665"/>
          </a:xfrm>
          <a:prstGeom prst="rect">
            <a:avLst/>
          </a:prstGeom>
          <a:noFill/>
        </p:spPr>
        <p:txBody>
          <a:bodyPr wrap="square" rtlCol="0">
            <a:spAutoFit/>
          </a:bodyPr>
          <a:lstStyle/>
          <a:p>
            <a:pPr algn="ctr"/>
            <a:r>
              <a:rPr lang="mk-MK" sz="2400" b="1" dirty="0" smtClean="0">
                <a:effectLst>
                  <a:outerShdw blurRad="38100" dist="38100" dir="2700000" algn="tl">
                    <a:srgbClr val="000000">
                      <a:alpha val="43137"/>
                    </a:srgbClr>
                  </a:outerShdw>
                </a:effectLst>
                <a:latin typeface="StobiSansCn Medium" pitchFamily="50" charset="0"/>
              </a:rPr>
              <a:t>ПЛАКЕТИ ЗА РАЗВОЈ НА ИНЖЕНЕРСТВОТО</a:t>
            </a:r>
            <a:endParaRPr lang="mk-MK" sz="2400" b="1" dirty="0">
              <a:effectLst>
                <a:outerShdw blurRad="38100" dist="38100" dir="2700000" algn="tl">
                  <a:srgbClr val="000000">
                    <a:alpha val="43137"/>
                  </a:srgbClr>
                </a:outerShdw>
              </a:effectLst>
              <a:latin typeface="StobiSansCn Medium" pitchFamily="50" charset="0"/>
            </a:endParaRPr>
          </a:p>
        </p:txBody>
      </p:sp>
    </p:spTree>
    <p:extLst>
      <p:ext uri="{BB962C8B-B14F-4D97-AF65-F5344CB8AC3E}">
        <p14:creationId xmlns:p14="http://schemas.microsoft.com/office/powerpoint/2010/main" val="16111980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344"/>
            <a:ext cx="8229600" cy="857250"/>
          </a:xfrm>
        </p:spPr>
        <p:txBody>
          <a:bodyPr>
            <a:noAutofit/>
          </a:bodyPr>
          <a:lstStyle/>
          <a:p>
            <a:r>
              <a:rPr lang="mk-MK" sz="2400" b="1" dirty="0" smtClean="0">
                <a:effectLst>
                  <a:outerShdw blurRad="38100" dist="38100" dir="2700000" algn="tl">
                    <a:srgbClr val="000000">
                      <a:alpha val="43137"/>
                    </a:srgbClr>
                  </a:outerShdw>
                </a:effectLst>
                <a:latin typeface="StobiSansCn Medium" pitchFamily="50" charset="0"/>
              </a:rPr>
              <a:t>ПЛАКЕТА </a:t>
            </a:r>
            <a:r>
              <a:rPr lang="mk-MK" sz="2400" b="1" dirty="0">
                <a:effectLst>
                  <a:outerShdw blurRad="38100" dist="38100" dir="2700000" algn="tl">
                    <a:srgbClr val="000000">
                      <a:alpha val="43137"/>
                    </a:srgbClr>
                  </a:outerShdw>
                </a:effectLst>
                <a:latin typeface="StobiSansCn Medium" pitchFamily="50" charset="0"/>
              </a:rPr>
              <a:t>ЗА РАЗВОЈ НА ИНЖЕНЕРСТВОТО</a:t>
            </a:r>
            <a:br>
              <a:rPr lang="mk-MK" sz="2400" b="1" dirty="0">
                <a:effectLst>
                  <a:outerShdw blurRad="38100" dist="38100" dir="2700000" algn="tl">
                    <a:srgbClr val="000000">
                      <a:alpha val="43137"/>
                    </a:srgbClr>
                  </a:outerShdw>
                </a:effectLst>
                <a:latin typeface="StobiSansCn Medium" pitchFamily="50" charset="0"/>
              </a:rPr>
            </a:br>
            <a:endParaRPr lang="mk-MK" sz="2400" dirty="0"/>
          </a:p>
        </p:txBody>
      </p:sp>
      <p:sp>
        <p:nvSpPr>
          <p:cNvPr id="3" name="Content Placeholder 2"/>
          <p:cNvSpPr>
            <a:spLocks noGrp="1"/>
          </p:cNvSpPr>
          <p:nvPr>
            <p:ph idx="1"/>
          </p:nvPr>
        </p:nvSpPr>
        <p:spPr>
          <a:xfrm>
            <a:off x="457200" y="1200150"/>
            <a:ext cx="8382000" cy="3395663"/>
          </a:xfrm>
        </p:spPr>
        <p:txBody>
          <a:bodyPr/>
          <a:lstStyle/>
          <a:p>
            <a:pPr marL="0" indent="0" algn="ctr">
              <a:lnSpc>
                <a:spcPct val="150000"/>
              </a:lnSpc>
              <a:buNone/>
            </a:pPr>
            <a:r>
              <a:rPr lang="mk-MK" b="1" dirty="0" smtClean="0">
                <a:solidFill>
                  <a:srgbClr val="7030A0"/>
                </a:solidFill>
                <a:latin typeface="StobiSansCn Regular" pitchFamily="50" charset="0"/>
              </a:rPr>
              <a:t>УРБАНИЗАМ и ПРОСТОРНО ПЛАНИРАЊЕ</a:t>
            </a:r>
            <a:endParaRPr lang="mk-MK" b="1" dirty="0">
              <a:solidFill>
                <a:srgbClr val="7030A0"/>
              </a:solidFill>
              <a:latin typeface="StobiSansCn Regular" pitchFamily="50" charset="0"/>
            </a:endParaRPr>
          </a:p>
          <a:p>
            <a:pPr marL="36000" indent="0" algn="ctr">
              <a:lnSpc>
                <a:spcPct val="150000"/>
              </a:lnSpc>
              <a:buNone/>
            </a:pPr>
            <a:r>
              <a:rPr lang="mk-MK" sz="4400" b="1" dirty="0">
                <a:latin typeface="StobiSansCn Regular" pitchFamily="50" charset="0"/>
              </a:rPr>
              <a:t>Мирко </a:t>
            </a:r>
            <a:r>
              <a:rPr lang="mk-MK" sz="4400" b="1" dirty="0" smtClean="0">
                <a:latin typeface="StobiSansCn Regular" pitchFamily="50" charset="0"/>
              </a:rPr>
              <a:t>Андовски, ДИА</a:t>
            </a:r>
            <a:endParaRPr lang="mk-MK" sz="4400" b="1" dirty="0">
              <a:latin typeface="StobiSansCn Regular" pitchFamily="50" charset="0"/>
            </a:endParaRPr>
          </a:p>
          <a:p>
            <a:endParaRPr lang="mk-MK" dirty="0"/>
          </a:p>
        </p:txBody>
      </p:sp>
    </p:spTree>
    <p:extLst>
      <p:ext uri="{BB962C8B-B14F-4D97-AF65-F5344CB8AC3E}">
        <p14:creationId xmlns:p14="http://schemas.microsoft.com/office/powerpoint/2010/main" val="26732653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58344"/>
            <a:ext cx="8229600" cy="1295400"/>
          </a:xfrm>
        </p:spPr>
        <p:txBody>
          <a:bodyPr>
            <a:noAutofit/>
          </a:bodyPr>
          <a:lstStyle/>
          <a:p>
            <a:pPr>
              <a:lnSpc>
                <a:spcPts val="2200"/>
              </a:lnSpc>
            </a:pPr>
            <a:r>
              <a:rPr lang="mk-MK" sz="2400" dirty="0" smtClean="0"/>
              <a:t>Комората од 2014 е членка на </a:t>
            </a:r>
            <a:br>
              <a:rPr lang="mk-MK" sz="2400" dirty="0" smtClean="0"/>
            </a:br>
            <a:r>
              <a:rPr lang="mk-MK" sz="2400" dirty="0" smtClean="0"/>
              <a:t>Светската Федерација на </a:t>
            </a:r>
            <a:br>
              <a:rPr lang="mk-MK" sz="2400" dirty="0" smtClean="0"/>
            </a:br>
            <a:r>
              <a:rPr lang="mk-MK" sz="2400" dirty="0" smtClean="0"/>
              <a:t>Инженерски </a:t>
            </a:r>
            <a:r>
              <a:rPr lang="mk-MK" sz="2400" dirty="0"/>
              <a:t>О</a:t>
            </a:r>
            <a:r>
              <a:rPr lang="mk-MK" sz="2400" dirty="0" smtClean="0"/>
              <a:t>рганизации (</a:t>
            </a:r>
            <a:r>
              <a:rPr lang="en-US" sz="2400" dirty="0" smtClean="0"/>
              <a:t>WFEO)</a:t>
            </a:r>
            <a:endParaRPr lang="en-US" sz="2400" dirty="0"/>
          </a:p>
        </p:txBody>
      </p:sp>
      <p:pic>
        <p:nvPicPr>
          <p:cNvPr id="1026" name="Picture 2" descr="http://www.successful.com.au/blog/wp-content/uploads/2013/09/WFEO_header.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429544"/>
            <a:ext cx="9144000" cy="137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53342"/>
      </p:ext>
    </p:extLst>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1146969"/>
          </a:xfrm>
        </p:spPr>
        <p:txBody>
          <a:bodyPr>
            <a:noAutofit/>
          </a:bodyPr>
          <a:lstStyle/>
          <a:p>
            <a:r>
              <a:rPr lang="mk-MK" sz="2400" b="1" dirty="0" smtClean="0">
                <a:effectLst>
                  <a:outerShdw blurRad="38100" dist="38100" dir="2700000" algn="tl">
                    <a:srgbClr val="000000">
                      <a:alpha val="43137"/>
                    </a:srgbClr>
                  </a:outerShdw>
                </a:effectLst>
                <a:latin typeface="StobiSansCn Medium" pitchFamily="50" charset="0"/>
              </a:rPr>
              <a:t>ПЛАКЕТА </a:t>
            </a:r>
            <a:r>
              <a:rPr lang="mk-MK" sz="2400" b="1" dirty="0">
                <a:effectLst>
                  <a:outerShdw blurRad="38100" dist="38100" dir="2700000" algn="tl">
                    <a:srgbClr val="000000">
                      <a:alpha val="43137"/>
                    </a:srgbClr>
                  </a:outerShdw>
                </a:effectLst>
                <a:latin typeface="StobiSansCn Medium" pitchFamily="50" charset="0"/>
              </a:rPr>
              <a:t>ЗА РАЗВОЈ НА </a:t>
            </a:r>
            <a:r>
              <a:rPr lang="mk-MK" sz="2400" b="1" dirty="0" smtClean="0">
                <a:effectLst>
                  <a:outerShdw blurRad="38100" dist="38100" dir="2700000" algn="tl">
                    <a:srgbClr val="000000">
                      <a:alpha val="43137"/>
                    </a:srgbClr>
                  </a:outerShdw>
                </a:effectLst>
                <a:latin typeface="StobiSansCn Medium" pitchFamily="50" charset="0"/>
              </a:rPr>
              <a:t>ИНЖЕНЕРСТВОТО</a:t>
            </a:r>
            <a:endParaRPr lang="mk-MK" sz="2400" dirty="0"/>
          </a:p>
        </p:txBody>
      </p:sp>
      <p:sp>
        <p:nvSpPr>
          <p:cNvPr id="3" name="Content Placeholder 2"/>
          <p:cNvSpPr>
            <a:spLocks noGrp="1"/>
          </p:cNvSpPr>
          <p:nvPr>
            <p:ph idx="1"/>
          </p:nvPr>
        </p:nvSpPr>
        <p:spPr/>
        <p:txBody>
          <a:bodyPr/>
          <a:lstStyle/>
          <a:p>
            <a:pPr marL="0" indent="0" algn="ctr">
              <a:lnSpc>
                <a:spcPct val="150000"/>
              </a:lnSpc>
              <a:buNone/>
            </a:pPr>
            <a:endParaRPr lang="mk-MK" b="1" dirty="0" smtClean="0">
              <a:solidFill>
                <a:schemeClr val="tx2">
                  <a:lumMod val="60000"/>
                  <a:lumOff val="40000"/>
                </a:schemeClr>
              </a:solidFill>
              <a:latin typeface="StobiSansCn Regular" pitchFamily="50" charset="0"/>
            </a:endParaRPr>
          </a:p>
          <a:p>
            <a:pPr marL="0" indent="0" algn="ctr">
              <a:lnSpc>
                <a:spcPct val="150000"/>
              </a:lnSpc>
              <a:buNone/>
            </a:pPr>
            <a:r>
              <a:rPr lang="mk-MK" b="1" dirty="0" smtClean="0">
                <a:solidFill>
                  <a:schemeClr val="tx2">
                    <a:lumMod val="60000"/>
                    <a:lumOff val="40000"/>
                  </a:schemeClr>
                </a:solidFill>
                <a:latin typeface="StobiSansCn Regular" pitchFamily="50" charset="0"/>
              </a:rPr>
              <a:t>СООБРАЌАЈНО ИНЖЕНЕРСТВО</a:t>
            </a:r>
            <a:endParaRPr lang="mk-MK" b="1" dirty="0">
              <a:solidFill>
                <a:schemeClr val="tx2">
                  <a:lumMod val="60000"/>
                  <a:lumOff val="40000"/>
                </a:schemeClr>
              </a:solidFill>
              <a:latin typeface="StobiSansCn Regular" pitchFamily="50" charset="0"/>
            </a:endParaRPr>
          </a:p>
          <a:p>
            <a:pPr marL="36000" indent="0" algn="ctr">
              <a:lnSpc>
                <a:spcPct val="150000"/>
              </a:lnSpc>
              <a:buNone/>
            </a:pPr>
            <a:r>
              <a:rPr lang="mk-MK" sz="4000" dirty="0">
                <a:latin typeface="StobiSansCn Regular" pitchFamily="50" charset="0"/>
              </a:rPr>
              <a:t>Александар </a:t>
            </a:r>
            <a:r>
              <a:rPr lang="mk-MK" sz="4000" dirty="0" smtClean="0">
                <a:latin typeface="StobiSansCn Regular" pitchFamily="50" charset="0"/>
              </a:rPr>
              <a:t>Мешко, дипл.сооб.инж.</a:t>
            </a:r>
            <a:endParaRPr lang="mk-MK" sz="4000" dirty="0">
              <a:latin typeface="StobiSansCn Regular" pitchFamily="50" charset="0"/>
            </a:endParaRPr>
          </a:p>
          <a:p>
            <a:pPr algn="ctr"/>
            <a:endParaRPr lang="mk-MK" dirty="0"/>
          </a:p>
        </p:txBody>
      </p:sp>
    </p:spTree>
    <p:extLst>
      <p:ext uri="{BB962C8B-B14F-4D97-AF65-F5344CB8AC3E}">
        <p14:creationId xmlns:p14="http://schemas.microsoft.com/office/powerpoint/2010/main" val="3416857629"/>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1600200" y="1473478"/>
            <a:ext cx="5747086" cy="461665"/>
          </a:xfrm>
          <a:prstGeom prst="rect">
            <a:avLst/>
          </a:prstGeom>
          <a:noFill/>
        </p:spPr>
        <p:txBody>
          <a:bodyPr wrap="none" rtlCol="0">
            <a:spAutoFit/>
          </a:bodyPr>
          <a:lstStyle/>
          <a:p>
            <a:r>
              <a:rPr lang="mk-MK" sz="2400" b="1" dirty="0" smtClean="0">
                <a:effectLst>
                  <a:outerShdw blurRad="38100" dist="38100" dir="2700000" algn="tl">
                    <a:srgbClr val="000000">
                      <a:alpha val="43137"/>
                    </a:srgbClr>
                  </a:outerShdw>
                </a:effectLst>
                <a:latin typeface="StobiSansCn Medium" pitchFamily="50" charset="0"/>
              </a:rPr>
              <a:t>ПЛАКЕТА ЗА РАЗВОЈ НА ИНЖЕНЕРСТВОТО</a:t>
            </a:r>
            <a:endParaRPr lang="mk-MK" sz="2400" b="1" dirty="0">
              <a:effectLst>
                <a:outerShdw blurRad="38100" dist="38100" dir="2700000" algn="tl">
                  <a:srgbClr val="000000">
                    <a:alpha val="43137"/>
                  </a:srgbClr>
                </a:outerShdw>
              </a:effectLst>
              <a:latin typeface="StobiSansCn Medium" pitchFamily="50" charset="0"/>
            </a:endParaRPr>
          </a:p>
        </p:txBody>
      </p:sp>
      <p:sp>
        <p:nvSpPr>
          <p:cNvPr id="13" name="TextBox 12"/>
          <p:cNvSpPr txBox="1"/>
          <p:nvPr/>
        </p:nvSpPr>
        <p:spPr>
          <a:xfrm>
            <a:off x="544286" y="1955185"/>
            <a:ext cx="8001000" cy="1754326"/>
          </a:xfrm>
          <a:prstGeom prst="rect">
            <a:avLst/>
          </a:prstGeom>
          <a:noFill/>
        </p:spPr>
        <p:txBody>
          <a:bodyPr wrap="square" rtlCol="0">
            <a:spAutoFit/>
          </a:bodyPr>
          <a:lstStyle/>
          <a:p>
            <a:pPr algn="ctr">
              <a:lnSpc>
                <a:spcPct val="150000"/>
              </a:lnSpc>
            </a:pPr>
            <a:r>
              <a:rPr lang="mk-MK" sz="3200" b="1" dirty="0" smtClean="0">
                <a:solidFill>
                  <a:srgbClr val="00B050"/>
                </a:solidFill>
                <a:latin typeface="StobiSansCn Regular" pitchFamily="50" charset="0"/>
              </a:rPr>
              <a:t>ЖИВОТНА СРЕДИНА</a:t>
            </a:r>
          </a:p>
          <a:p>
            <a:pPr marL="36000" algn="ctr">
              <a:lnSpc>
                <a:spcPct val="150000"/>
              </a:lnSpc>
            </a:pPr>
            <a:r>
              <a:rPr lang="mk-MK" sz="4000" dirty="0" smtClean="0">
                <a:latin typeface="StobiSansCn Regular" pitchFamily="50" charset="0"/>
              </a:rPr>
              <a:t>Проф. д-р Муртезан Исмаили</a:t>
            </a:r>
          </a:p>
        </p:txBody>
      </p:sp>
    </p:spTree>
    <p:extLst>
      <p:ext uri="{BB962C8B-B14F-4D97-AF65-F5344CB8AC3E}">
        <p14:creationId xmlns:p14="http://schemas.microsoft.com/office/powerpoint/2010/main" val="122950315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94" y="771525"/>
            <a:ext cx="8229600" cy="857250"/>
          </a:xfrm>
        </p:spPr>
        <p:txBody>
          <a:bodyPr>
            <a:normAutofit fontScale="90000"/>
          </a:bodyPr>
          <a:lstStyle/>
          <a:p>
            <a:r>
              <a:rPr lang="mk-MK" sz="3600" b="1" dirty="0" smtClean="0">
                <a:effectLst>
                  <a:outerShdw blurRad="38100" dist="38100" dir="2700000" algn="tl">
                    <a:srgbClr val="000000">
                      <a:alpha val="43137"/>
                    </a:srgbClr>
                  </a:outerShdw>
                </a:effectLst>
                <a:latin typeface="StobiSansCn Medium" pitchFamily="50" charset="0"/>
              </a:rPr>
              <a:t>ПЛАКЕТА </a:t>
            </a:r>
            <a:r>
              <a:rPr lang="mk-MK" sz="3600" b="1" dirty="0">
                <a:effectLst>
                  <a:outerShdw blurRad="38100" dist="38100" dir="2700000" algn="tl">
                    <a:srgbClr val="000000">
                      <a:alpha val="43137"/>
                    </a:srgbClr>
                  </a:outerShdw>
                </a:effectLst>
                <a:latin typeface="StobiSansCn Medium" pitchFamily="50" charset="0"/>
              </a:rPr>
              <a:t>ЗА РАЗВОЈ НА ИНЖЕНЕРСТВОТО</a:t>
            </a:r>
            <a:endParaRPr lang="mk-MK" dirty="0"/>
          </a:p>
        </p:txBody>
      </p:sp>
      <p:sp>
        <p:nvSpPr>
          <p:cNvPr id="3" name="Content Placeholder 2"/>
          <p:cNvSpPr>
            <a:spLocks noGrp="1"/>
          </p:cNvSpPr>
          <p:nvPr>
            <p:ph idx="1"/>
          </p:nvPr>
        </p:nvSpPr>
        <p:spPr>
          <a:xfrm>
            <a:off x="460094" y="1962944"/>
            <a:ext cx="8229600" cy="3395663"/>
          </a:xfrm>
        </p:spPr>
        <p:txBody>
          <a:bodyPr/>
          <a:lstStyle/>
          <a:p>
            <a:pPr marL="0" indent="0" algn="ctr">
              <a:lnSpc>
                <a:spcPct val="150000"/>
              </a:lnSpc>
              <a:buNone/>
            </a:pPr>
            <a:r>
              <a:rPr lang="mk-MK" sz="4000" b="1" dirty="0">
                <a:latin typeface="StobiSansCn Regular" pitchFamily="50" charset="0"/>
              </a:rPr>
              <a:t>ГЕОТЕХНИКА</a:t>
            </a:r>
          </a:p>
          <a:p>
            <a:pPr marL="36000" indent="0" algn="ctr">
              <a:lnSpc>
                <a:spcPct val="150000"/>
              </a:lnSpc>
              <a:buNone/>
            </a:pPr>
            <a:r>
              <a:rPr lang="mk-MK" sz="4000" dirty="0">
                <a:latin typeface="StobiSansCn Regular" pitchFamily="50" charset="0"/>
              </a:rPr>
              <a:t>Христо </a:t>
            </a:r>
            <a:r>
              <a:rPr lang="mk-MK" sz="4000" dirty="0" smtClean="0">
                <a:latin typeface="StobiSansCn Regular" pitchFamily="50" charset="0"/>
              </a:rPr>
              <a:t>Ѓорѓевски, дипл.инж</a:t>
            </a:r>
            <a:r>
              <a:rPr lang="mk-MK" dirty="0" smtClean="0">
                <a:latin typeface="StobiSansCn Regular" pitchFamily="50" charset="0"/>
              </a:rPr>
              <a:t>.</a:t>
            </a:r>
            <a:endParaRPr lang="mk-MK" dirty="0">
              <a:latin typeface="StobiSansCn Regular" pitchFamily="50" charset="0"/>
            </a:endParaRPr>
          </a:p>
          <a:p>
            <a:endParaRPr lang="mk-MK" dirty="0"/>
          </a:p>
        </p:txBody>
      </p:sp>
    </p:spTree>
    <p:extLst>
      <p:ext uri="{BB962C8B-B14F-4D97-AF65-F5344CB8AC3E}">
        <p14:creationId xmlns:p14="http://schemas.microsoft.com/office/powerpoint/2010/main" val="125821535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944"/>
            <a:ext cx="8229600" cy="857250"/>
          </a:xfrm>
        </p:spPr>
        <p:txBody>
          <a:bodyPr>
            <a:noAutofit/>
          </a:bodyPr>
          <a:lstStyle/>
          <a:p>
            <a:r>
              <a:rPr lang="mk-MK" sz="3200" b="1" dirty="0" smtClean="0">
                <a:effectLst>
                  <a:outerShdw blurRad="38100" dist="38100" dir="2700000" algn="tl">
                    <a:srgbClr val="000000">
                      <a:alpha val="43137"/>
                    </a:srgbClr>
                  </a:outerShdw>
                </a:effectLst>
                <a:latin typeface="StobiSansCn Medium" pitchFamily="50" charset="0"/>
              </a:rPr>
              <a:t>ПЛАКЕТА </a:t>
            </a:r>
            <a:r>
              <a:rPr lang="mk-MK" sz="3200" b="1" dirty="0">
                <a:effectLst>
                  <a:outerShdw blurRad="38100" dist="38100" dir="2700000" algn="tl">
                    <a:srgbClr val="000000">
                      <a:alpha val="43137"/>
                    </a:srgbClr>
                  </a:outerShdw>
                </a:effectLst>
                <a:latin typeface="StobiSansCn Medium" pitchFamily="50" charset="0"/>
              </a:rPr>
              <a:t>ЗА РАЗВОЈ НА ИНЖЕНЕРСТВОТО</a:t>
            </a:r>
            <a:endParaRPr lang="mk-MK" sz="3200" dirty="0"/>
          </a:p>
        </p:txBody>
      </p:sp>
      <p:sp>
        <p:nvSpPr>
          <p:cNvPr id="3" name="Content Placeholder 2"/>
          <p:cNvSpPr>
            <a:spLocks noGrp="1"/>
          </p:cNvSpPr>
          <p:nvPr>
            <p:ph idx="1"/>
          </p:nvPr>
        </p:nvSpPr>
        <p:spPr>
          <a:xfrm>
            <a:off x="457200" y="2191544"/>
            <a:ext cx="8229600" cy="3395663"/>
          </a:xfrm>
        </p:spPr>
        <p:txBody>
          <a:bodyPr/>
          <a:lstStyle/>
          <a:p>
            <a:pPr marL="0" indent="0" algn="ctr">
              <a:lnSpc>
                <a:spcPct val="150000"/>
              </a:lnSpc>
              <a:buNone/>
            </a:pPr>
            <a:r>
              <a:rPr lang="mk-MK" b="1" dirty="0" smtClean="0">
                <a:latin typeface="StobiSansCn Regular" pitchFamily="50" charset="0"/>
              </a:rPr>
              <a:t>ГЕОДЕЗИЈА</a:t>
            </a:r>
            <a:endParaRPr lang="mk-MK" b="1" dirty="0">
              <a:latin typeface="StobiSansCn Regular" pitchFamily="50" charset="0"/>
            </a:endParaRPr>
          </a:p>
          <a:p>
            <a:pPr marL="36000" indent="0" algn="ctr">
              <a:lnSpc>
                <a:spcPct val="150000"/>
              </a:lnSpc>
              <a:buNone/>
            </a:pPr>
            <a:r>
              <a:rPr lang="mk-MK" sz="3600" smtClean="0">
                <a:latin typeface="StobiSansCn Regular" pitchFamily="50" charset="0"/>
              </a:rPr>
              <a:t>Проф.д-р Ристо Рибароски</a:t>
            </a:r>
            <a:r>
              <a:rPr lang="mk-MK" sz="3600" dirty="0" smtClean="0">
                <a:latin typeface="StobiSansCn Regular" pitchFamily="50" charset="0"/>
              </a:rPr>
              <a:t>, </a:t>
            </a:r>
            <a:r>
              <a:rPr lang="mk-MK" sz="3600" dirty="0">
                <a:latin typeface="StobiSansCn Regular" pitchFamily="50" charset="0"/>
              </a:rPr>
              <a:t>дипл.инж.</a:t>
            </a:r>
          </a:p>
        </p:txBody>
      </p:sp>
    </p:spTree>
    <p:extLst>
      <p:ext uri="{BB962C8B-B14F-4D97-AF65-F5344CB8AC3E}">
        <p14:creationId xmlns:p14="http://schemas.microsoft.com/office/powerpoint/2010/main" val="2857908083"/>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381000" y="1450647"/>
            <a:ext cx="8225335" cy="2123658"/>
          </a:xfrm>
          <a:prstGeom prst="rect">
            <a:avLst/>
          </a:prstGeom>
          <a:noFill/>
        </p:spPr>
        <p:txBody>
          <a:bodyPr wrap="square" rtlCol="0">
            <a:spAutoFit/>
          </a:bodyPr>
          <a:lstStyle/>
          <a:p>
            <a:pPr algn="ctr"/>
            <a:r>
              <a:rPr lang="mk-MK" sz="2400" b="1" dirty="0" smtClean="0">
                <a:effectLst>
                  <a:outerShdw blurRad="38100" dist="38100" dir="2700000" algn="tl">
                    <a:srgbClr val="000000">
                      <a:alpha val="43137"/>
                    </a:srgbClr>
                  </a:outerShdw>
                </a:effectLst>
                <a:latin typeface="StobiSansCn Medium" pitchFamily="50" charset="0"/>
              </a:rPr>
              <a:t>ПЛАКЕТАЗА РАЗВОЈ НА ИНЖЕНЕРСТВОТО</a:t>
            </a:r>
          </a:p>
          <a:p>
            <a:pPr algn="ctr"/>
            <a:endParaRPr lang="mk-MK" sz="2400" b="1" dirty="0" smtClean="0">
              <a:effectLst>
                <a:outerShdw blurRad="38100" dist="38100" dir="2700000" algn="tl">
                  <a:srgbClr val="000000">
                    <a:alpha val="43137"/>
                  </a:srgbClr>
                </a:outerShdw>
              </a:effectLst>
              <a:latin typeface="StobiSansCn Medium" pitchFamily="50" charset="0"/>
            </a:endParaRPr>
          </a:p>
          <a:p>
            <a:pPr algn="ctr"/>
            <a:r>
              <a:rPr lang="mk-MK" sz="2400" b="1" dirty="0" smtClean="0">
                <a:solidFill>
                  <a:srgbClr val="FF6600"/>
                </a:solidFill>
                <a:effectLst>
                  <a:outerShdw blurRad="38100" dist="38100" dir="2700000" algn="tl">
                    <a:srgbClr val="000000">
                      <a:alpha val="43137"/>
                    </a:srgbClr>
                  </a:outerShdw>
                </a:effectLst>
                <a:latin typeface="StobiSansCn Medium" pitchFamily="50" charset="0"/>
              </a:rPr>
              <a:t>ПРОТИВПОЖАРНА ЗАШТИТА</a:t>
            </a:r>
            <a:endParaRPr lang="mk-MK" sz="2400" b="1" dirty="0">
              <a:solidFill>
                <a:srgbClr val="FF6600"/>
              </a:solidFill>
              <a:effectLst>
                <a:outerShdw blurRad="38100" dist="38100" dir="2700000" algn="tl">
                  <a:srgbClr val="000000">
                    <a:alpha val="43137"/>
                  </a:srgbClr>
                </a:outerShdw>
              </a:effectLst>
              <a:latin typeface="StobiSansCn Medium" pitchFamily="50" charset="0"/>
            </a:endParaRPr>
          </a:p>
          <a:p>
            <a:endParaRPr lang="mk-MK" sz="2400" b="1" dirty="0" smtClean="0">
              <a:effectLst>
                <a:outerShdw blurRad="38100" dist="38100" dir="2700000" algn="tl">
                  <a:srgbClr val="000000">
                    <a:alpha val="43137"/>
                  </a:srgbClr>
                </a:outerShdw>
              </a:effectLst>
              <a:latin typeface="StobiSansCn Medium" pitchFamily="50" charset="0"/>
            </a:endParaRPr>
          </a:p>
          <a:p>
            <a:pPr algn="ctr"/>
            <a:r>
              <a:rPr lang="mk-MK" sz="3600" b="1" dirty="0" smtClean="0">
                <a:effectLst>
                  <a:outerShdw blurRad="38100" dist="38100" dir="2700000" algn="tl">
                    <a:srgbClr val="000000">
                      <a:alpha val="43137"/>
                    </a:srgbClr>
                  </a:outerShdw>
                </a:effectLst>
                <a:latin typeface="StobiSansCn Medium" pitchFamily="50" charset="0"/>
              </a:rPr>
              <a:t>Нове Георгиевски, </a:t>
            </a:r>
            <a:r>
              <a:rPr lang="mk-MK" sz="3200" dirty="0" smtClean="0">
                <a:effectLst>
                  <a:outerShdw blurRad="38100" dist="38100" dir="2700000" algn="tl">
                    <a:srgbClr val="000000">
                      <a:alpha val="43137"/>
                    </a:srgbClr>
                  </a:outerShdw>
                </a:effectLst>
                <a:latin typeface="Arial Narrow" panose="020B0606020202030204" pitchFamily="34" charset="0"/>
              </a:rPr>
              <a:t>дипл.инж.технолог</a:t>
            </a:r>
            <a:endParaRPr lang="mk-MK" sz="3200"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7180798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1066801" y="1450647"/>
            <a:ext cx="7404882" cy="2246769"/>
          </a:xfrm>
          <a:prstGeom prst="rect">
            <a:avLst/>
          </a:prstGeom>
          <a:noFill/>
        </p:spPr>
        <p:txBody>
          <a:bodyPr wrap="square" rtlCol="0">
            <a:spAutoFit/>
          </a:bodyPr>
          <a:lstStyle/>
          <a:p>
            <a:pPr algn="ctr"/>
            <a:r>
              <a:rPr lang="mk-MK" sz="2400" b="1" dirty="0" smtClean="0">
                <a:effectLst>
                  <a:outerShdw blurRad="38100" dist="38100" dir="2700000" algn="tl">
                    <a:srgbClr val="000000">
                      <a:alpha val="43137"/>
                    </a:srgbClr>
                  </a:outerShdw>
                </a:effectLst>
                <a:latin typeface="StobiSansCn Medium" pitchFamily="50" charset="0"/>
              </a:rPr>
              <a:t>ПЛАКЕТА ЗА РАЗВОЈ НА ИНЖЕНЕРСТВОТО</a:t>
            </a:r>
          </a:p>
          <a:p>
            <a:pPr algn="ctr"/>
            <a:endParaRPr lang="mk-MK" sz="2400" b="1" dirty="0" smtClean="0">
              <a:solidFill>
                <a:srgbClr val="FF0000"/>
              </a:solidFill>
              <a:effectLst>
                <a:outerShdw blurRad="38100" dist="38100" dir="2700000" algn="tl">
                  <a:srgbClr val="000000">
                    <a:alpha val="43137"/>
                  </a:srgbClr>
                </a:outerShdw>
              </a:effectLst>
              <a:latin typeface="StobiSansCn Medium" pitchFamily="50" charset="0"/>
            </a:endParaRPr>
          </a:p>
          <a:p>
            <a:pPr algn="ctr"/>
            <a:r>
              <a:rPr lang="mk-MK" sz="2400" b="1" dirty="0" smtClean="0">
                <a:solidFill>
                  <a:srgbClr val="FF0000"/>
                </a:solidFill>
                <a:effectLst>
                  <a:outerShdw blurRad="38100" dist="38100" dir="2700000" algn="tl">
                    <a:srgbClr val="000000">
                      <a:alpha val="43137"/>
                    </a:srgbClr>
                  </a:outerShdw>
                </a:effectLst>
                <a:latin typeface="StobiSansCn Medium" pitchFamily="50" charset="0"/>
              </a:rPr>
              <a:t>ЕНЕРГЕТСКА ЕФИКАСНОСТ </a:t>
            </a:r>
            <a:endParaRPr lang="mk-MK" sz="2400" b="1" dirty="0">
              <a:solidFill>
                <a:srgbClr val="FF0000"/>
              </a:solidFill>
              <a:effectLst>
                <a:outerShdw blurRad="38100" dist="38100" dir="2700000" algn="tl">
                  <a:srgbClr val="000000">
                    <a:alpha val="43137"/>
                  </a:srgbClr>
                </a:outerShdw>
              </a:effectLst>
              <a:latin typeface="StobiSansCn Medium" pitchFamily="50" charset="0"/>
            </a:endParaRPr>
          </a:p>
          <a:p>
            <a:pPr algn="ctr"/>
            <a:endParaRPr lang="mk-MK" sz="2400" b="1" dirty="0" smtClean="0">
              <a:effectLst>
                <a:outerShdw blurRad="38100" dist="38100" dir="2700000" algn="tl">
                  <a:srgbClr val="000000">
                    <a:alpha val="43137"/>
                  </a:srgbClr>
                </a:outerShdw>
              </a:effectLst>
              <a:latin typeface="StobiSansCn Medium" pitchFamily="50" charset="0"/>
            </a:endParaRPr>
          </a:p>
          <a:p>
            <a:pPr algn="ctr"/>
            <a:r>
              <a:rPr lang="mk-MK" sz="4400" b="1" dirty="0" smtClean="0">
                <a:effectLst>
                  <a:outerShdw blurRad="38100" dist="38100" dir="2700000" algn="tl">
                    <a:srgbClr val="000000">
                      <a:alpha val="43137"/>
                    </a:srgbClr>
                  </a:outerShdw>
                </a:effectLst>
                <a:latin typeface="StobiSansCn Medium" pitchFamily="50" charset="0"/>
              </a:rPr>
              <a:t>Д-р Петар Николовски, диа</a:t>
            </a:r>
            <a:endParaRPr lang="mk-MK" sz="4000"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19586572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266700" y="1195812"/>
            <a:ext cx="8839199" cy="4034438"/>
          </a:xfrm>
          <a:prstGeom prst="rect">
            <a:avLst/>
          </a:prstGeom>
          <a:noFill/>
        </p:spPr>
        <p:txBody>
          <a:bodyPr wrap="square" rtlCol="0">
            <a:spAutoFit/>
          </a:bodyPr>
          <a:lstStyle/>
          <a:p>
            <a:pPr algn="ctr"/>
            <a:r>
              <a:rPr lang="mk-MK" sz="2800" b="1" dirty="0" smtClean="0">
                <a:solidFill>
                  <a:srgbClr val="FF0000"/>
                </a:solidFill>
                <a:effectLst>
                  <a:outerShdw blurRad="38100" dist="38100" dir="2700000" algn="tl">
                    <a:srgbClr val="000000">
                      <a:alpha val="43137"/>
                    </a:srgbClr>
                  </a:outerShdw>
                </a:effectLst>
                <a:latin typeface="StobiSansCn Medium" pitchFamily="50" charset="0"/>
              </a:rPr>
              <a:t>Б Л А Г О Д А Р Н И Ц А  </a:t>
            </a:r>
            <a:r>
              <a:rPr lang="mk-MK" sz="2400" b="1" dirty="0" smtClean="0">
                <a:effectLst>
                  <a:outerShdw blurRad="38100" dist="38100" dir="2700000" algn="tl">
                    <a:srgbClr val="000000">
                      <a:alpha val="43137"/>
                    </a:srgbClr>
                  </a:outerShdw>
                </a:effectLst>
                <a:latin typeface="StobiSansCn Medium" pitchFamily="50" charset="0"/>
              </a:rPr>
              <a:t>ЗА РАЗВОЈ НА СТРУКАТА</a:t>
            </a:r>
          </a:p>
          <a:p>
            <a:pPr algn="ctr"/>
            <a:endParaRPr lang="mk-MK" sz="2400" b="1" dirty="0" smtClean="0">
              <a:effectLst>
                <a:outerShdw blurRad="38100" dist="38100" dir="2700000" algn="tl">
                  <a:srgbClr val="000000">
                    <a:alpha val="43137"/>
                  </a:srgbClr>
                </a:outerShdw>
              </a:effectLst>
              <a:latin typeface="StobiSansCn Medium" pitchFamily="50" charset="0"/>
            </a:endParaRPr>
          </a:p>
          <a:p>
            <a:pPr>
              <a:lnSpc>
                <a:spcPts val="3500"/>
              </a:lnSpc>
            </a:pPr>
            <a:r>
              <a:rPr lang="mk-MK" sz="2400" b="1" dirty="0" smtClean="0">
                <a:effectLst>
                  <a:outerShdw blurRad="38100" dist="38100" dir="2700000" algn="tl">
                    <a:srgbClr val="000000">
                      <a:alpha val="43137"/>
                    </a:srgbClr>
                  </a:outerShdw>
                </a:effectLst>
                <a:latin typeface="StobiSansCn Medium" pitchFamily="50" charset="0"/>
              </a:rPr>
              <a:t>Љубе Чаловски, ДИА, </a:t>
            </a:r>
            <a:r>
              <a:rPr lang="mk-MK" sz="2000" b="1" dirty="0" smtClean="0">
                <a:effectLst>
                  <a:outerShdw blurRad="38100" dist="38100" dir="2700000" algn="tl">
                    <a:srgbClr val="000000">
                      <a:alpha val="43137"/>
                    </a:srgbClr>
                  </a:outerShdw>
                </a:effectLst>
                <a:latin typeface="Arial Narrow" panose="020B0606020202030204" pitchFamily="34" charset="0"/>
              </a:rPr>
              <a:t>за развој на струката – архитектура</a:t>
            </a:r>
          </a:p>
          <a:p>
            <a:pPr>
              <a:lnSpc>
                <a:spcPts val="3500"/>
              </a:lnSpc>
            </a:pPr>
            <a:r>
              <a:rPr lang="mk-MK" sz="2400" b="1" dirty="0" smtClean="0">
                <a:effectLst>
                  <a:outerShdw blurRad="38100" dist="38100" dir="2700000" algn="tl">
                    <a:srgbClr val="000000">
                      <a:alpha val="43137"/>
                    </a:srgbClr>
                  </a:outerShdw>
                </a:effectLst>
                <a:latin typeface="StobiSansCn Medium" pitchFamily="50" charset="0"/>
              </a:rPr>
              <a:t>Проф. д-рТихомир Стојковски, </a:t>
            </a:r>
            <a:r>
              <a:rPr lang="mk-MK" sz="2000" b="1" dirty="0" smtClean="0">
                <a:effectLst>
                  <a:outerShdw blurRad="38100" dist="38100" dir="2700000" algn="tl">
                    <a:srgbClr val="000000">
                      <a:alpha val="43137"/>
                    </a:srgbClr>
                  </a:outerShdw>
                </a:effectLst>
                <a:latin typeface="Arial Narrow" panose="020B0606020202030204" pitchFamily="34" charset="0"/>
              </a:rPr>
              <a:t>за развој на струката – архитектура</a:t>
            </a:r>
          </a:p>
          <a:p>
            <a:pPr>
              <a:lnSpc>
                <a:spcPts val="3500"/>
              </a:lnSpc>
            </a:pPr>
            <a:r>
              <a:rPr lang="mk-MK" sz="2400" b="1" dirty="0" smtClean="0">
                <a:effectLst>
                  <a:outerShdw blurRad="38100" dist="38100" dir="2700000" algn="tl">
                    <a:srgbClr val="000000">
                      <a:alpha val="43137"/>
                    </a:srgbClr>
                  </a:outerShdw>
                </a:effectLst>
                <a:latin typeface="StobiSansCn Medium" pitchFamily="50" charset="0"/>
              </a:rPr>
              <a:t>Салим Хасани, ДГИ </a:t>
            </a:r>
            <a:r>
              <a:rPr lang="mk-MK" sz="2000" b="1" dirty="0" smtClean="0">
                <a:effectLst>
                  <a:outerShdw blurRad="38100" dist="38100" dir="2700000" algn="tl">
                    <a:srgbClr val="000000">
                      <a:alpha val="43137"/>
                    </a:srgbClr>
                  </a:outerShdw>
                </a:effectLst>
                <a:latin typeface="Arial Narrow" panose="020B0606020202030204" pitchFamily="34" charset="0"/>
              </a:rPr>
              <a:t>за развој на струката - градежништво </a:t>
            </a:r>
          </a:p>
          <a:p>
            <a:pPr>
              <a:lnSpc>
                <a:spcPts val="3500"/>
              </a:lnSpc>
            </a:pPr>
            <a:r>
              <a:rPr lang="mk-MK" sz="2400" b="1" dirty="0" smtClean="0">
                <a:effectLst>
                  <a:outerShdw blurRad="38100" dist="38100" dir="2700000" algn="tl">
                    <a:srgbClr val="000000">
                      <a:alpha val="43137"/>
                    </a:srgbClr>
                  </a:outerShdw>
                </a:effectLst>
                <a:latin typeface="StobiSansCn Medium" pitchFamily="50" charset="0"/>
              </a:rPr>
              <a:t>Бедри Бехадини, ДМИ, </a:t>
            </a:r>
            <a:r>
              <a:rPr lang="mk-MK" sz="2000" b="1" dirty="0" smtClean="0">
                <a:effectLst>
                  <a:outerShdw blurRad="38100" dist="38100" dir="2700000" algn="tl">
                    <a:srgbClr val="000000">
                      <a:alpha val="43137"/>
                    </a:srgbClr>
                  </a:outerShdw>
                </a:effectLst>
                <a:latin typeface="Arial Narrow" panose="020B0606020202030204" pitchFamily="34" charset="0"/>
              </a:rPr>
              <a:t>за развој на струката – машинство</a:t>
            </a:r>
          </a:p>
          <a:p>
            <a:pPr>
              <a:lnSpc>
                <a:spcPts val="3500"/>
              </a:lnSpc>
            </a:pPr>
            <a:r>
              <a:rPr lang="mk-MK" sz="2400" b="1" dirty="0" smtClean="0">
                <a:effectLst>
                  <a:outerShdw blurRad="38100" dist="38100" dir="2700000" algn="tl">
                    <a:srgbClr val="000000">
                      <a:alpha val="43137"/>
                    </a:srgbClr>
                  </a:outerShdw>
                </a:effectLst>
                <a:latin typeface="StobiSansCn Medium" pitchFamily="50" charset="0"/>
              </a:rPr>
              <a:t>Проф. д-р Милорад Јовановски, </a:t>
            </a:r>
            <a:r>
              <a:rPr lang="mk-MK" sz="2000" b="1" dirty="0" smtClean="0">
                <a:effectLst>
                  <a:outerShdw blurRad="38100" dist="38100" dir="2700000" algn="tl">
                    <a:srgbClr val="000000">
                      <a:alpha val="43137"/>
                    </a:srgbClr>
                  </a:outerShdw>
                </a:effectLst>
                <a:latin typeface="Arial Narrow" panose="020B0606020202030204" pitchFamily="34" charset="0"/>
              </a:rPr>
              <a:t>за развој на струката – геотехника</a:t>
            </a:r>
          </a:p>
          <a:p>
            <a:pPr>
              <a:lnSpc>
                <a:spcPts val="3500"/>
              </a:lnSpc>
            </a:pPr>
            <a:r>
              <a:rPr lang="mk-MK" sz="2400" b="1" dirty="0" smtClean="0">
                <a:effectLst>
                  <a:outerShdw blurRad="38100" dist="38100" dir="2700000" algn="tl">
                    <a:srgbClr val="000000">
                      <a:alpha val="43137"/>
                    </a:srgbClr>
                  </a:outerShdw>
                </a:effectLst>
                <a:latin typeface="StobiSansCn Medium" pitchFamily="50" charset="0"/>
              </a:rPr>
              <a:t>Проф. д-р Ванчо Георгиев, </a:t>
            </a:r>
            <a:r>
              <a:rPr lang="mk-MK" sz="2000" b="1" dirty="0" smtClean="0">
                <a:effectLst>
                  <a:outerShdw blurRad="38100" dist="38100" dir="2700000" algn="tl">
                    <a:srgbClr val="000000">
                      <a:alpha val="43137"/>
                    </a:srgbClr>
                  </a:outerShdw>
                </a:effectLst>
                <a:latin typeface="StobiSansCn Medium" pitchFamily="50" charset="0"/>
              </a:rPr>
              <a:t>за развој на струката - геодезија</a:t>
            </a:r>
          </a:p>
          <a:p>
            <a:pPr>
              <a:lnSpc>
                <a:spcPts val="3500"/>
              </a:lnSpc>
            </a:pPr>
            <a:endParaRPr lang="mk-MK" sz="2400" b="1" dirty="0">
              <a:effectLst>
                <a:outerShdw blurRad="38100" dist="38100" dir="2700000" algn="tl">
                  <a:srgbClr val="000000">
                    <a:alpha val="43137"/>
                  </a:srgbClr>
                </a:outerShdw>
              </a:effectLst>
              <a:latin typeface="StobiSansCn Medium" pitchFamily="50" charset="0"/>
            </a:endParaRPr>
          </a:p>
        </p:txBody>
      </p:sp>
    </p:spTree>
    <p:extLst>
      <p:ext uri="{BB962C8B-B14F-4D97-AF65-F5344CB8AC3E}">
        <p14:creationId xmlns:p14="http://schemas.microsoft.com/office/powerpoint/2010/main" val="221798451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34144"/>
            <a:ext cx="8534400" cy="1066800"/>
            <a:chOff x="381000" y="134144"/>
            <a:chExt cx="8534400" cy="10668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7" name="TextBox 6"/>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8" name="Straight Connector 7"/>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TextBox 1"/>
          <p:cNvSpPr txBox="1"/>
          <p:nvPr/>
        </p:nvSpPr>
        <p:spPr>
          <a:xfrm>
            <a:off x="152400" y="1473478"/>
            <a:ext cx="8448434" cy="1815882"/>
          </a:xfrm>
          <a:prstGeom prst="rect">
            <a:avLst/>
          </a:prstGeom>
          <a:noFill/>
        </p:spPr>
        <p:txBody>
          <a:bodyPr wrap="square" rtlCol="0">
            <a:spAutoFit/>
          </a:bodyPr>
          <a:lstStyle/>
          <a:p>
            <a:pPr algn="ctr"/>
            <a:r>
              <a:rPr lang="mk-MK" sz="2400" b="1" dirty="0" smtClean="0">
                <a:effectLst>
                  <a:outerShdw blurRad="38100" dist="38100" dir="2700000" algn="tl">
                    <a:srgbClr val="000000">
                      <a:alpha val="43137"/>
                    </a:srgbClr>
                  </a:outerShdw>
                </a:effectLst>
                <a:latin typeface="StobiSansCn Medium" pitchFamily="50" charset="0"/>
              </a:rPr>
              <a:t>Благодарница за придонес во работата на Комората</a:t>
            </a:r>
          </a:p>
          <a:p>
            <a:pPr algn="ctr"/>
            <a:endParaRPr lang="mk-MK" sz="2400" b="1" dirty="0" smtClean="0">
              <a:effectLst>
                <a:outerShdw blurRad="38100" dist="38100" dir="2700000" algn="tl">
                  <a:srgbClr val="000000">
                    <a:alpha val="43137"/>
                  </a:srgbClr>
                </a:outerShdw>
              </a:effectLst>
              <a:latin typeface="StobiSansCn Medium" pitchFamily="50" charset="0"/>
            </a:endParaRPr>
          </a:p>
          <a:p>
            <a:pPr algn="ctr"/>
            <a:r>
              <a:rPr lang="mk-MK" sz="2400" b="1" dirty="0" smtClean="0">
                <a:effectLst>
                  <a:outerShdw blurRad="38100" dist="38100" dir="2700000" algn="tl">
                    <a:srgbClr val="000000">
                      <a:alpha val="43137"/>
                    </a:srgbClr>
                  </a:outerShdw>
                </a:effectLst>
                <a:latin typeface="StobiSansCn Medium" pitchFamily="50" charset="0"/>
              </a:rPr>
              <a:t>Славица Спасовска, </a:t>
            </a:r>
          </a:p>
          <a:p>
            <a:pPr algn="ctr"/>
            <a:r>
              <a:rPr lang="mk-MK" sz="2000" dirty="0" smtClean="0">
                <a:effectLst>
                  <a:outerShdw blurRad="38100" dist="38100" dir="2700000" algn="tl">
                    <a:srgbClr val="000000">
                      <a:alpha val="43137"/>
                    </a:srgbClr>
                  </a:outerShdw>
                </a:effectLst>
                <a:latin typeface="Arial Narrow" panose="020B0606020202030204" pitchFamily="34" charset="0"/>
              </a:rPr>
              <a:t>десетгодишна работа и унапредување на</a:t>
            </a:r>
          </a:p>
          <a:p>
            <a:r>
              <a:rPr lang="mk-MK" sz="2000" dirty="0">
                <a:effectLst>
                  <a:outerShdw blurRad="38100" dist="38100" dir="2700000" algn="tl">
                    <a:srgbClr val="000000">
                      <a:alpha val="43137"/>
                    </a:srgbClr>
                  </a:outerShdw>
                </a:effectLst>
                <a:latin typeface="Arial Narrow" panose="020B0606020202030204" pitchFamily="34" charset="0"/>
              </a:rPr>
              <a:t> </a:t>
            </a:r>
            <a:r>
              <a:rPr lang="mk-MK" sz="2000" dirty="0" smtClean="0">
                <a:effectLst>
                  <a:outerShdw blurRad="38100" dist="38100" dir="2700000" algn="tl">
                    <a:srgbClr val="000000">
                      <a:alpha val="43137"/>
                    </a:srgbClr>
                  </a:outerShdw>
                </a:effectLst>
                <a:latin typeface="Arial Narrow" panose="020B0606020202030204" pitchFamily="34" charset="0"/>
              </a:rPr>
              <a:t>                                          архивското работење во Комората</a:t>
            </a:r>
            <a:endParaRPr lang="mk-MK" sz="2000"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86506369"/>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43" y="23149"/>
            <a:ext cx="8153400" cy="857250"/>
          </a:xfrm>
          <a:solidFill>
            <a:schemeClr val="accent1"/>
          </a:solidFill>
        </p:spPr>
        <p:txBody>
          <a:bodyPr>
            <a:normAutofit/>
          </a:bodyPr>
          <a:lstStyle/>
          <a:p>
            <a:pPr>
              <a:lnSpc>
                <a:spcPts val="2400"/>
              </a:lnSpc>
            </a:pPr>
            <a:r>
              <a:rPr lang="mk-MK" sz="3200" b="1" dirty="0" smtClean="0">
                <a:solidFill>
                  <a:schemeClr val="bg1"/>
                </a:solidFill>
              </a:rPr>
              <a:t>Б Л А Г О Д А Р Н И Ц А </a:t>
            </a:r>
            <a:r>
              <a:rPr lang="mk-MK" sz="3200" dirty="0" smtClean="0">
                <a:solidFill>
                  <a:schemeClr val="bg1"/>
                </a:solidFill>
              </a:rPr>
              <a:t/>
            </a:r>
            <a:br>
              <a:rPr lang="mk-MK" sz="3200" dirty="0" smtClean="0">
                <a:solidFill>
                  <a:schemeClr val="bg1"/>
                </a:solidFill>
              </a:rPr>
            </a:br>
            <a:r>
              <a:rPr lang="mk-MK" sz="2800" dirty="0" smtClean="0">
                <a:solidFill>
                  <a:schemeClr val="bg1"/>
                </a:solidFill>
              </a:rPr>
              <a:t>за соработка</a:t>
            </a:r>
            <a:endParaRPr lang="mk-MK"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356502"/>
              </p:ext>
            </p:extLst>
          </p:nvPr>
        </p:nvGraphicFramePr>
        <p:xfrm>
          <a:off x="550762" y="868189"/>
          <a:ext cx="8153400" cy="2786903"/>
        </p:xfrm>
        <a:graphic>
          <a:graphicData uri="http://schemas.openxmlformats.org/drawingml/2006/table">
            <a:tbl>
              <a:tblPr firstRow="1" firstCol="1" bandRow="1">
                <a:tableStyleId>{5C22544A-7EE6-4342-B048-85BDC9FD1C3A}</a:tableStyleId>
              </a:tblPr>
              <a:tblGrid>
                <a:gridCol w="8153400"/>
              </a:tblGrid>
              <a:tr h="168145">
                <a:tc>
                  <a:txBody>
                    <a:bodyPr/>
                    <a:lstStyle/>
                    <a:p>
                      <a:pPr algn="l">
                        <a:spcAft>
                          <a:spcPts val="0"/>
                        </a:spcAft>
                      </a:pPr>
                      <a:r>
                        <a:rPr lang="mk-MK" sz="1100" dirty="0">
                          <a:effectLst/>
                        </a:rPr>
                        <a:t>Комора на Инженерите во инвестиционото проектирање на </a:t>
                      </a:r>
                      <a:r>
                        <a:rPr lang="mk-MK" sz="1100" dirty="0" smtClean="0">
                          <a:effectLst/>
                        </a:rPr>
                        <a:t>Република </a:t>
                      </a:r>
                      <a:r>
                        <a:rPr lang="mk-MK" sz="1100" dirty="0">
                          <a:effectLst/>
                        </a:rPr>
                        <a:t>Бугарија </a:t>
                      </a:r>
                      <a:r>
                        <a:rPr lang="mk-MK" sz="1100" dirty="0" smtClean="0">
                          <a:effectLst/>
                        </a:rPr>
                        <a:t>-</a:t>
                      </a:r>
                      <a:r>
                        <a:rPr lang="mk-MK" sz="1100" baseline="0" dirty="0" smtClean="0">
                          <a:effectLst/>
                        </a:rPr>
                        <a:t> </a:t>
                      </a:r>
                      <a:r>
                        <a:rPr lang="mk-MK" sz="1100" dirty="0" smtClean="0">
                          <a:effectLst/>
                        </a:rPr>
                        <a:t>Д-р  Иван </a:t>
                      </a:r>
                      <a:r>
                        <a:rPr lang="mk-MK" sz="1100" dirty="0">
                          <a:effectLst/>
                        </a:rPr>
                        <a:t>Каралеев</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317010">
                <a:tc>
                  <a:txBody>
                    <a:bodyPr/>
                    <a:lstStyle/>
                    <a:p>
                      <a:pPr algn="l">
                        <a:spcAft>
                          <a:spcPts val="0"/>
                        </a:spcAft>
                      </a:pPr>
                      <a:r>
                        <a:rPr lang="mk-MK" sz="1100" dirty="0">
                          <a:effectLst/>
                        </a:rPr>
                        <a:t>Инженерска Комора на Словенија </a:t>
                      </a:r>
                      <a:r>
                        <a:rPr lang="mk-MK" sz="1000" dirty="0" smtClean="0">
                          <a:effectLst/>
                        </a:rPr>
                        <a:t>,</a:t>
                      </a:r>
                      <a:r>
                        <a:rPr lang="mk-MK" sz="1000" baseline="0" dirty="0" smtClean="0">
                          <a:effectLst/>
                        </a:rPr>
                        <a:t> </a:t>
                      </a:r>
                      <a:r>
                        <a:rPr lang="mk-MK" sz="1100" dirty="0" smtClean="0">
                          <a:effectLst/>
                        </a:rPr>
                        <a:t>М-р </a:t>
                      </a:r>
                      <a:r>
                        <a:rPr lang="mk-MK" sz="1100" dirty="0">
                          <a:effectLst/>
                        </a:rPr>
                        <a:t>Чртомир Ремец потпретседатаел на </a:t>
                      </a:r>
                      <a:r>
                        <a:rPr lang="en-US" sz="1100" dirty="0">
                          <a:effectLst/>
                        </a:rPr>
                        <a:t>WFEO</a:t>
                      </a:r>
                      <a:r>
                        <a:rPr lang="mk-MK" sz="1100" dirty="0">
                          <a:effectLst/>
                        </a:rPr>
                        <a:t> и </a:t>
                      </a:r>
                      <a:endParaRPr lang="mk-MK" sz="1100" dirty="0" smtClean="0">
                        <a:effectLst/>
                      </a:endParaRPr>
                    </a:p>
                    <a:p>
                      <a:pPr algn="l">
                        <a:lnSpc>
                          <a:spcPts val="1500"/>
                        </a:lnSpc>
                        <a:spcAft>
                          <a:spcPts val="0"/>
                        </a:spcAft>
                      </a:pPr>
                      <a:r>
                        <a:rPr lang="mk-MK" sz="1100" dirty="0" smtClean="0">
                          <a:effectLst/>
                        </a:rPr>
                        <a:t>претседател </a:t>
                      </a:r>
                      <a:r>
                        <a:rPr lang="mk-MK" sz="1100" dirty="0">
                          <a:effectLst/>
                        </a:rPr>
                        <a:t>на Европскиот Совет на Инженерски Комори </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219441">
                <a:tc>
                  <a:txBody>
                    <a:bodyPr/>
                    <a:lstStyle/>
                    <a:p>
                      <a:pPr algn="l">
                        <a:spcAft>
                          <a:spcPts val="0"/>
                        </a:spcAft>
                      </a:pPr>
                      <a:r>
                        <a:rPr lang="mk-MK" sz="1100" dirty="0">
                          <a:effectLst/>
                        </a:rPr>
                        <a:t>УНИВЕРЗИТЕТ св Кирил и Методиј – ректор Проф</a:t>
                      </a:r>
                      <a:r>
                        <a:rPr lang="mk-MK" sz="1100" dirty="0" smtClean="0">
                          <a:effectLst/>
                        </a:rPr>
                        <a:t>. Д-р Никола Јанкуловски</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204812">
                <a:tc>
                  <a:txBody>
                    <a:bodyPr/>
                    <a:lstStyle/>
                    <a:p>
                      <a:pPr algn="l">
                        <a:spcAft>
                          <a:spcPts val="0"/>
                        </a:spcAft>
                      </a:pPr>
                      <a:r>
                        <a:rPr lang="mk-MK" sz="1100" dirty="0">
                          <a:effectLst/>
                        </a:rPr>
                        <a:t>УКИМ - Градежен Факултет</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90182">
                <a:tc>
                  <a:txBody>
                    <a:bodyPr/>
                    <a:lstStyle/>
                    <a:p>
                      <a:pPr algn="l">
                        <a:spcAft>
                          <a:spcPts val="0"/>
                        </a:spcAft>
                      </a:pPr>
                      <a:r>
                        <a:rPr lang="mk-MK" sz="1100" dirty="0">
                          <a:effectLst/>
                        </a:rPr>
                        <a:t>УАКС – Универзитет Американ Колеџ Скопје </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44263">
                <a:tc>
                  <a:txBody>
                    <a:bodyPr/>
                    <a:lstStyle/>
                    <a:p>
                      <a:pPr algn="l">
                        <a:spcAft>
                          <a:spcPts val="0"/>
                        </a:spcAft>
                      </a:pPr>
                      <a:r>
                        <a:rPr lang="mk-MK" sz="1100" dirty="0">
                          <a:effectLst/>
                        </a:rPr>
                        <a:t>ЗЕЛС – Заедница на единиците на Локалната Самоуправа</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77258">
                <a:tc>
                  <a:txBody>
                    <a:bodyPr/>
                    <a:lstStyle/>
                    <a:p>
                      <a:pPr algn="l">
                        <a:spcAft>
                          <a:spcPts val="0"/>
                        </a:spcAft>
                      </a:pPr>
                      <a:r>
                        <a:rPr lang="mk-MK" sz="1100" dirty="0">
                          <a:effectLst/>
                        </a:rPr>
                        <a:t>Државен Тетовски универзитет </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226333">
                <a:tc>
                  <a:txBody>
                    <a:bodyPr/>
                    <a:lstStyle/>
                    <a:p>
                      <a:pPr algn="l">
                        <a:spcAft>
                          <a:spcPts val="0"/>
                        </a:spcAft>
                      </a:pPr>
                      <a:r>
                        <a:rPr lang="mk-MK" sz="1100" dirty="0">
                          <a:effectLst/>
                        </a:rPr>
                        <a:t>Агенција за претприемништво</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69605">
                <a:tc>
                  <a:txBody>
                    <a:bodyPr/>
                    <a:lstStyle/>
                    <a:p>
                      <a:pPr algn="l">
                        <a:spcAft>
                          <a:spcPts val="0"/>
                        </a:spcAft>
                      </a:pPr>
                      <a:r>
                        <a:rPr lang="mk-MK" sz="1100" dirty="0" smtClean="0">
                          <a:effectLst/>
                        </a:rPr>
                        <a:t>ГИМ - Градежен </a:t>
                      </a:r>
                      <a:r>
                        <a:rPr lang="mk-MK" sz="1100" dirty="0">
                          <a:effectLst/>
                        </a:rPr>
                        <a:t>Институт Македонија</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215737">
                <a:tc>
                  <a:txBody>
                    <a:bodyPr/>
                    <a:lstStyle/>
                    <a:p>
                      <a:pPr algn="l">
                        <a:spcAft>
                          <a:spcPts val="0"/>
                        </a:spcAft>
                      </a:pPr>
                      <a:r>
                        <a:rPr lang="mk-MK" sz="1100" dirty="0">
                          <a:effectLst/>
                        </a:rPr>
                        <a:t>Инженерска </a:t>
                      </a:r>
                      <a:r>
                        <a:rPr lang="mk-MK" sz="1100" dirty="0" smtClean="0">
                          <a:effectLst/>
                        </a:rPr>
                        <a:t>Иницијатива за регионална Соработка, д-р  </a:t>
                      </a:r>
                      <a:r>
                        <a:rPr lang="mk-MK" sz="1100" dirty="0">
                          <a:effectLst/>
                        </a:rPr>
                        <a:t>Мирко Орешковиќ</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98628">
                <a:tc>
                  <a:txBody>
                    <a:bodyPr/>
                    <a:lstStyle/>
                    <a:p>
                      <a:pPr algn="l">
                        <a:spcAft>
                          <a:spcPts val="0"/>
                        </a:spcAft>
                      </a:pPr>
                      <a:r>
                        <a:rPr lang="mk-MK" sz="1100" dirty="0">
                          <a:effectLst/>
                        </a:rPr>
                        <a:t>Комора на Трикала - </a:t>
                      </a:r>
                      <a:r>
                        <a:rPr lang="mk-MK" sz="1100" dirty="0" smtClean="0">
                          <a:effectLst/>
                        </a:rPr>
                        <a:t>Грција</a:t>
                      </a:r>
                      <a:endParaRPr lang="mk-MK" sz="10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65191">
                <a:tc>
                  <a:txBody>
                    <a:bodyPr/>
                    <a:lstStyle/>
                    <a:p>
                      <a:pPr algn="l">
                        <a:spcAft>
                          <a:spcPts val="0"/>
                        </a:spcAft>
                      </a:pPr>
                      <a:r>
                        <a:rPr lang="mk-MK" sz="1100" dirty="0">
                          <a:effectLst/>
                        </a:rPr>
                        <a:t>Државно средно Училиште  </a:t>
                      </a:r>
                      <a:r>
                        <a:rPr lang="mk-MK" sz="1100" dirty="0" smtClean="0">
                          <a:effectLst/>
                        </a:rPr>
                        <a:t>Владо Тасевски</a:t>
                      </a:r>
                      <a:endParaRPr lang="mk-MK" sz="11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94469">
                <a:tc>
                  <a:txBody>
                    <a:bodyPr/>
                    <a:lstStyle/>
                    <a:p>
                      <a:pPr algn="l">
                        <a:spcAft>
                          <a:spcPts val="0"/>
                        </a:spcAft>
                      </a:pPr>
                      <a:r>
                        <a:rPr lang="mk-MK" sz="1100" dirty="0" smtClean="0">
                          <a:effectLst/>
                          <a:latin typeface="MAC C Swiss" panose="020B7200000000000000" pitchFamily="34" charset="0"/>
                          <a:ea typeface="Times New Roman" panose="02020603050405020304" pitchFamily="18" charset="0"/>
                          <a:cs typeface="MAC C Swiss" panose="020B7200000000000000" pitchFamily="34" charset="0"/>
                        </a:rPr>
                        <a:t>ИМИ - Инженерска Институција на Македонија  </a:t>
                      </a:r>
                      <a:endParaRPr lang="mk-MK" sz="11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r h="155429">
                <a:tc>
                  <a:txBody>
                    <a:bodyPr/>
                    <a:lstStyle/>
                    <a:p>
                      <a:pPr algn="l">
                        <a:spcAft>
                          <a:spcPts val="0"/>
                        </a:spcAft>
                      </a:pPr>
                      <a:r>
                        <a:rPr lang="mk-MK" sz="1100" dirty="0" smtClean="0">
                          <a:effectLst/>
                          <a:latin typeface="MAC C Swiss" panose="020B7200000000000000" pitchFamily="34" charset="0"/>
                          <a:ea typeface="Times New Roman" panose="02020603050405020304" pitchFamily="18" charset="0"/>
                          <a:cs typeface="MAC C Swiss" panose="020B7200000000000000" pitchFamily="34" charset="0"/>
                        </a:rPr>
                        <a:t>ГРЕДИТ - Зелен развој,инфраструктура и транспорт</a:t>
                      </a:r>
                      <a:endParaRPr lang="mk-MK" sz="1100" dirty="0">
                        <a:effectLst/>
                        <a:latin typeface="MAC C Swiss" panose="020B7200000000000000" pitchFamily="34" charset="0"/>
                        <a:ea typeface="Times New Roman" panose="02020603050405020304" pitchFamily="18" charset="0"/>
                        <a:cs typeface="MAC C Swiss" panose="020B7200000000000000" pitchFamily="34" charset="0"/>
                      </a:endParaRPr>
                    </a:p>
                  </a:txBody>
                  <a:tcPr marL="48580" marR="48580" marT="0" marB="0"/>
                </a:tc>
              </a:tr>
            </a:tbl>
          </a:graphicData>
        </a:graphic>
      </p:graphicFrame>
    </p:spTree>
    <p:extLst>
      <p:ext uri="{BB962C8B-B14F-4D97-AF65-F5344CB8AC3E}">
        <p14:creationId xmlns:p14="http://schemas.microsoft.com/office/powerpoint/2010/main" val="15189386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7961" b="22120"/>
          <a:stretch/>
        </p:blipFill>
        <p:spPr>
          <a:xfrm>
            <a:off x="4792674" y="1"/>
            <a:ext cx="4351326" cy="5145088"/>
          </a:xfrm>
          <a:prstGeom prst="rect">
            <a:avLst/>
          </a:prstGeom>
        </p:spPr>
      </p:pic>
      <p:sp>
        <p:nvSpPr>
          <p:cNvPr id="3" name="Content Placeholder 2"/>
          <p:cNvSpPr>
            <a:spLocks noGrp="1"/>
          </p:cNvSpPr>
          <p:nvPr>
            <p:ph idx="1"/>
          </p:nvPr>
        </p:nvSpPr>
        <p:spPr>
          <a:xfrm>
            <a:off x="524691" y="2478088"/>
            <a:ext cx="8229600" cy="2667000"/>
          </a:xfrm>
        </p:spPr>
        <p:txBody>
          <a:bodyPr>
            <a:normAutofit/>
          </a:bodyPr>
          <a:lstStyle/>
          <a:p>
            <a:pPr algn="ctr">
              <a:spcBef>
                <a:spcPts val="0"/>
              </a:spcBef>
              <a:buNone/>
            </a:pPr>
            <a:r>
              <a:rPr lang="mk-MK" b="1" dirty="0" smtClean="0">
                <a:solidFill>
                  <a:srgbClr val="FF0000"/>
                </a:solidFill>
              </a:rPr>
              <a:t>НА ОВЛАСТЕНИ АРХИТЕКТИ И </a:t>
            </a:r>
          </a:p>
          <a:p>
            <a:pPr algn="ctr">
              <a:spcBef>
                <a:spcPts val="0"/>
              </a:spcBef>
              <a:buNone/>
            </a:pPr>
            <a:r>
              <a:rPr lang="mk-MK" b="1" dirty="0" smtClean="0">
                <a:solidFill>
                  <a:srgbClr val="FF0000"/>
                </a:solidFill>
              </a:rPr>
              <a:t>ОВЛАСТЕНИ ИНЖЕНЕРИ</a:t>
            </a:r>
            <a:r>
              <a:rPr lang="en-US" b="1" dirty="0" smtClean="0">
                <a:solidFill>
                  <a:srgbClr val="FF0000"/>
                </a:solidFill>
              </a:rPr>
              <a:t> </a:t>
            </a:r>
            <a:endParaRPr lang="mk-MK" b="1" dirty="0" smtClean="0">
              <a:solidFill>
                <a:srgbClr val="FF0000"/>
              </a:solidFill>
            </a:endParaRPr>
          </a:p>
          <a:p>
            <a:pPr algn="ctr">
              <a:buNone/>
            </a:pPr>
            <a:r>
              <a:rPr lang="mk-MK" sz="4000" b="1" dirty="0" smtClean="0"/>
              <a:t>НИЗ БРОЈКИ И СЛИКИ</a:t>
            </a:r>
            <a:endParaRPr lang="en-US" sz="4000" b="1" dirty="0"/>
          </a:p>
        </p:txBody>
      </p:sp>
      <p:grpSp>
        <p:nvGrpSpPr>
          <p:cNvPr id="11" name="Group 10"/>
          <p:cNvGrpSpPr/>
          <p:nvPr/>
        </p:nvGrpSpPr>
        <p:grpSpPr>
          <a:xfrm>
            <a:off x="381000" y="134144"/>
            <a:ext cx="8534400" cy="1066800"/>
            <a:chOff x="381000" y="134144"/>
            <a:chExt cx="8534400" cy="106680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4144"/>
              <a:ext cx="990600" cy="990600"/>
            </a:xfrm>
            <a:prstGeom prst="rect">
              <a:avLst/>
            </a:prstGeom>
          </p:spPr>
        </p:pic>
        <p:sp>
          <p:nvSpPr>
            <p:cNvPr id="8" name="TextBox 7"/>
            <p:cNvSpPr txBox="1"/>
            <p:nvPr/>
          </p:nvSpPr>
          <p:spPr>
            <a:xfrm>
              <a:off x="1524000" y="398611"/>
              <a:ext cx="7391400" cy="461665"/>
            </a:xfrm>
            <a:prstGeom prst="rect">
              <a:avLst/>
            </a:prstGeom>
            <a:noFill/>
          </p:spPr>
          <p:txBody>
            <a:bodyPr wrap="square" rtlCol="0">
              <a:spAutoFit/>
            </a:bodyPr>
            <a:lstStyle/>
            <a:p>
              <a:r>
                <a:rPr lang="en-US" sz="1200" b="1" dirty="0" err="1">
                  <a:solidFill>
                    <a:srgbClr val="FF0000"/>
                  </a:solidFill>
                </a:rPr>
                <a:t>КОМОРА</a:t>
              </a:r>
              <a:r>
                <a:rPr lang="en-US" sz="1200" b="1" dirty="0">
                  <a:solidFill>
                    <a:srgbClr val="FF0000"/>
                  </a:solidFill>
                </a:rPr>
                <a:t> </a:t>
              </a:r>
              <a:r>
                <a:rPr lang="en-US" sz="1200" b="1" dirty="0" err="1">
                  <a:solidFill>
                    <a:srgbClr val="FF0000"/>
                  </a:solidFill>
                </a:rPr>
                <a:t>НА</a:t>
              </a:r>
              <a:r>
                <a:rPr lang="en-US" sz="1200" b="1" dirty="0">
                  <a:solidFill>
                    <a:srgbClr val="FF0000"/>
                  </a:solidFill>
                </a:rPr>
                <a:t> </a:t>
              </a:r>
              <a:r>
                <a:rPr lang="en-US" sz="1200" b="1" dirty="0" err="1">
                  <a:solidFill>
                    <a:srgbClr val="FF0000"/>
                  </a:solidFill>
                </a:rPr>
                <a:t>ОВЛАСТЕНИ</a:t>
              </a:r>
              <a:r>
                <a:rPr lang="en-US" sz="1200" b="1" dirty="0">
                  <a:solidFill>
                    <a:srgbClr val="FF0000"/>
                  </a:solidFill>
                </a:rPr>
                <a:t> </a:t>
              </a:r>
              <a:r>
                <a:rPr lang="en-US" sz="1200" b="1" dirty="0" err="1">
                  <a:solidFill>
                    <a:srgbClr val="FF0000"/>
                  </a:solidFill>
                </a:rPr>
                <a:t>АРХИТЕКТИ</a:t>
              </a:r>
              <a:r>
                <a:rPr lang="en-US" sz="1200" b="1" dirty="0">
                  <a:solidFill>
                    <a:srgbClr val="FF0000"/>
                  </a:solidFill>
                </a:rPr>
                <a:t> И </a:t>
              </a:r>
              <a:r>
                <a:rPr lang="en-US" sz="1200" b="1" dirty="0" err="1">
                  <a:solidFill>
                    <a:srgbClr val="FF0000"/>
                  </a:solidFill>
                </a:rPr>
                <a:t>ОВЛАСТЕНИ</a:t>
              </a:r>
              <a:r>
                <a:rPr lang="en-US" sz="1200" b="1" dirty="0">
                  <a:solidFill>
                    <a:srgbClr val="FF0000"/>
                  </a:solidFill>
                </a:rPr>
                <a:t> </a:t>
              </a:r>
              <a:r>
                <a:rPr lang="en-US" sz="1200" b="1" dirty="0" err="1" smtClean="0">
                  <a:solidFill>
                    <a:srgbClr val="FF0000"/>
                  </a:solidFill>
                </a:rPr>
                <a:t>ИНЖЕНЕРИ</a:t>
              </a:r>
              <a:r>
                <a:rPr lang="mk-MK" sz="1200" b="1" dirty="0" smtClean="0">
                  <a:solidFill>
                    <a:srgbClr val="FF0000"/>
                  </a:solidFill>
                </a:rPr>
                <a:t> </a:t>
              </a:r>
            </a:p>
            <a:p>
              <a:r>
                <a:rPr lang="en-US" sz="1200" b="1" dirty="0" err="1" smtClean="0">
                  <a:solidFill>
                    <a:srgbClr val="FF0000"/>
                  </a:solidFill>
                </a:rPr>
                <a:t>НА</a:t>
              </a:r>
              <a:r>
                <a:rPr lang="en-US" sz="1200" b="1" dirty="0" smtClean="0">
                  <a:solidFill>
                    <a:srgbClr val="FF0000"/>
                  </a:solidFill>
                </a:rPr>
                <a:t> </a:t>
              </a:r>
              <a:r>
                <a:rPr lang="mk-MK" sz="1200" b="1" dirty="0">
                  <a:solidFill>
                    <a:srgbClr val="FF0000"/>
                  </a:solidFill>
                </a:rPr>
                <a:t>РЕПУБЛИКА </a:t>
              </a:r>
              <a:r>
                <a:rPr lang="en-US" sz="1200" b="1" dirty="0" err="1" smtClean="0">
                  <a:solidFill>
                    <a:srgbClr val="FF0000"/>
                  </a:solidFill>
                </a:rPr>
                <a:t>МАКЕДОНИЈА</a:t>
              </a:r>
              <a:endParaRPr lang="mk-MK" sz="1200" dirty="0">
                <a:solidFill>
                  <a:srgbClr val="FF0000"/>
                </a:solidFill>
              </a:endParaRPr>
            </a:p>
          </p:txBody>
        </p:sp>
        <p:cxnSp>
          <p:nvCxnSpPr>
            <p:cNvPr id="10" name="Straight Connector 9"/>
            <p:cNvCxnSpPr/>
            <p:nvPr/>
          </p:nvCxnSpPr>
          <p:spPr>
            <a:xfrm>
              <a:off x="533400" y="1200944"/>
              <a:ext cx="8305800" cy="0"/>
            </a:xfrm>
            <a:prstGeom prst="line">
              <a:avLst/>
            </a:prstGeom>
            <a:ln>
              <a:solidFill>
                <a:srgbClr val="FF0066"/>
              </a:solidFill>
            </a:ln>
          </p:spPr>
          <p:style>
            <a:lnRef idx="1">
              <a:schemeClr val="accent2"/>
            </a:lnRef>
            <a:fillRef idx="0">
              <a:schemeClr val="accent2"/>
            </a:fillRef>
            <a:effectRef idx="0">
              <a:schemeClr val="accent2"/>
            </a:effectRef>
            <a:fontRef idx="minor">
              <a:schemeClr val="tx1"/>
            </a:fontRef>
          </p:style>
        </p:cxnSp>
      </p:grpSp>
      <p:sp>
        <p:nvSpPr>
          <p:cNvPr id="2" name="Rectangle 1"/>
          <p:cNvSpPr/>
          <p:nvPr/>
        </p:nvSpPr>
        <p:spPr>
          <a:xfrm>
            <a:off x="2533472" y="1649215"/>
            <a:ext cx="405963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k-MK"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КОМОРАТА</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400" advClick="0" advTm="3000"/>
    </mc:Choice>
    <mc:Fallback>
      <p:transition spd="slow" advClick="0" advTm="3000"/>
    </mc:Fallback>
  </mc:AlternateContent>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6720</TotalTime>
  <Words>2312</Words>
  <Application>Microsoft Office PowerPoint</Application>
  <PresentationFormat>Custom</PresentationFormat>
  <Paragraphs>582</Paragraphs>
  <Slides>88</Slides>
  <Notes>4</Notes>
  <HiddenSlides>7</HiddenSlides>
  <MMClips>0</MMClips>
  <ScaleCrop>false</ScaleCrop>
  <HeadingPairs>
    <vt:vector size="6" baseType="variant">
      <vt:variant>
        <vt:lpstr>Theme</vt:lpstr>
      </vt:variant>
      <vt:variant>
        <vt:i4>5</vt:i4>
      </vt:variant>
      <vt:variant>
        <vt:lpstr>Slide Titles</vt:lpstr>
      </vt:variant>
      <vt:variant>
        <vt:i4>88</vt:i4>
      </vt:variant>
      <vt:variant>
        <vt:lpstr>Custom Shows</vt:lpstr>
      </vt:variant>
      <vt:variant>
        <vt:i4>1</vt:i4>
      </vt:variant>
    </vt:vector>
  </HeadingPairs>
  <TitlesOfParts>
    <vt:vector size="94" baseType="lpstr">
      <vt:lpstr>4_Custom Design</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Инженерска иницијатива за  регионална соработка </vt:lpstr>
      <vt:lpstr>Дел од Европското семејство</vt:lpstr>
      <vt:lpstr>Комората од 2014 е членка на  Светската Федерација на  Инженерски Организации (WFEO)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2016</vt:lpstr>
      <vt:lpstr>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СО ОДЛУКА НА СОБРАНИЕТО НА КОМОРАТА ОПРЕДЕЛЕН Е ДЕН НА КОМОРАТА 18 декември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ПЛАКЕТИ ЗА РАЗВОЈ НА ИНЖЕНЕРСТВОТО</vt:lpstr>
      <vt:lpstr>PowerPoint Presentation</vt:lpstr>
      <vt:lpstr>ПЛАКЕТА ЗА РАЗВОЈ НА ИНЖЕНЕРСТВОТО </vt:lpstr>
      <vt:lpstr>ПЛАКЕТА ЗА РАЗВОЈ НА ИНЖЕНЕРСТВОТО</vt:lpstr>
      <vt:lpstr>PowerPoint Presentation</vt:lpstr>
      <vt:lpstr>ПЛАКЕТА ЗА РАЗВОЈ НА ИНЖЕНЕРСТВОТО</vt:lpstr>
      <vt:lpstr>ПЛАКЕТА ЗА РАЗВОЈ НА ИНЖЕНЕРСТВОТО</vt:lpstr>
      <vt:lpstr>PowerPoint Presentation</vt:lpstr>
      <vt:lpstr>PowerPoint Presentation</vt:lpstr>
      <vt:lpstr>PowerPoint Presentation</vt:lpstr>
      <vt:lpstr>PowerPoint Presentation</vt:lpstr>
      <vt:lpstr>Б Л А Г О Д А Р Н И Ц А  за соработка</vt:lpstr>
      <vt:lpstr>Custom Show 1</vt:lpstr>
    </vt:vector>
  </TitlesOfParts>
  <Company>6th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Миле</dc:creator>
  <cp:lastModifiedBy>Igor Pancevski</cp:lastModifiedBy>
  <cp:revision>424</cp:revision>
  <cp:lastPrinted>2014-12-18T07:52:26Z</cp:lastPrinted>
  <dcterms:created xsi:type="dcterms:W3CDTF">2008-12-04T14:15:26Z</dcterms:created>
  <dcterms:modified xsi:type="dcterms:W3CDTF">2017-12-20T09:59:31Z</dcterms:modified>
</cp:coreProperties>
</file>